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24.xml" ContentType="application/vnd.openxmlformats-officedocument.presentationml.notesSlide+xml"/>
  <Override PartName="/ppt/notesSlides/notesSlide20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22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3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25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10.xml" ContentType="application/vnd.openxmlformats-officedocument.presentationml.notesSlide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comments/modernComment_1AC_3B69AF4.xml" ContentType="application/vnd.ms-powerpoint.comments+xml"/>
  <Override PartName="/ppt/comments/modernComment_270_55446921.xml" ContentType="application/vnd.ms-powerpoint.comments+xml"/>
  <Override PartName="/ppt/authors.xml" ContentType="application/vnd.ms-powerpoint.authors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tags/tag1.xml" ContentType="application/vnd.openxmlformats-officedocument.presentationml.tag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8"/>
  </p:notesMasterIdLst>
  <p:handoutMasterIdLst>
    <p:handoutMasterId r:id="rId39"/>
  </p:handoutMasterIdLst>
  <p:sldIdLst>
    <p:sldId id="263" r:id="rId5"/>
    <p:sldId id="281" r:id="rId6"/>
    <p:sldId id="464" r:id="rId7"/>
    <p:sldId id="323" r:id="rId8"/>
    <p:sldId id="420" r:id="rId9"/>
    <p:sldId id="410" r:id="rId10"/>
    <p:sldId id="373" r:id="rId11"/>
    <p:sldId id="458" r:id="rId12"/>
    <p:sldId id="454" r:id="rId13"/>
    <p:sldId id="455" r:id="rId14"/>
    <p:sldId id="457" r:id="rId15"/>
    <p:sldId id="418" r:id="rId16"/>
    <p:sldId id="423" r:id="rId17"/>
    <p:sldId id="417" r:id="rId18"/>
    <p:sldId id="414" r:id="rId19"/>
    <p:sldId id="425" r:id="rId20"/>
    <p:sldId id="428" r:id="rId21"/>
    <p:sldId id="429" r:id="rId22"/>
    <p:sldId id="624" r:id="rId23"/>
    <p:sldId id="413" r:id="rId24"/>
    <p:sldId id="379" r:id="rId25"/>
    <p:sldId id="304" r:id="rId26"/>
    <p:sldId id="380" r:id="rId27"/>
    <p:sldId id="459" r:id="rId28"/>
    <p:sldId id="382" r:id="rId29"/>
    <p:sldId id="460" r:id="rId30"/>
    <p:sldId id="327" r:id="rId31"/>
    <p:sldId id="390" r:id="rId32"/>
    <p:sldId id="437" r:id="rId33"/>
    <p:sldId id="448" r:id="rId34"/>
    <p:sldId id="403" r:id="rId35"/>
    <p:sldId id="623" r:id="rId36"/>
    <p:sldId id="445" r:id="rId37"/>
  </p:sldIdLst>
  <p:sldSz cx="9144000" cy="6858000" type="screen4x3"/>
  <p:notesSz cx="7315200" cy="9601200"/>
  <p:custDataLst>
    <p:tags r:id="rId40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67055088-03BB-4AEC-9C94-CF3AFCD7B645}">
          <p14:sldIdLst>
            <p14:sldId id="263"/>
            <p14:sldId id="281"/>
            <p14:sldId id="464"/>
            <p14:sldId id="323"/>
            <p14:sldId id="420"/>
            <p14:sldId id="410"/>
            <p14:sldId id="373"/>
            <p14:sldId id="458"/>
            <p14:sldId id="454"/>
            <p14:sldId id="455"/>
            <p14:sldId id="457"/>
            <p14:sldId id="418"/>
            <p14:sldId id="423"/>
            <p14:sldId id="417"/>
            <p14:sldId id="414"/>
            <p14:sldId id="425"/>
            <p14:sldId id="428"/>
            <p14:sldId id="429"/>
            <p14:sldId id="624"/>
            <p14:sldId id="413"/>
            <p14:sldId id="379"/>
            <p14:sldId id="304"/>
            <p14:sldId id="380"/>
            <p14:sldId id="459"/>
            <p14:sldId id="382"/>
            <p14:sldId id="460"/>
            <p14:sldId id="327"/>
            <p14:sldId id="390"/>
            <p14:sldId id="437"/>
            <p14:sldId id="448"/>
            <p14:sldId id="403"/>
            <p14:sldId id="623"/>
            <p14:sldId id="44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5355DB7-5DF3-7F8D-8729-9D90E93CEDF8}" name="DeGraff, Jeff" initials="JD" userId="S::Jeff.DeGraff@vermont.gov::217625ea-7da6-4c45-9b6a-7c21c312d5b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D9D9"/>
    <a:srgbClr val="F1F1F1"/>
    <a:srgbClr val="09CD0F"/>
    <a:srgbClr val="09E80F"/>
    <a:srgbClr val="07A51A"/>
    <a:srgbClr val="09CD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13" autoAdjust="0"/>
    <p:restoredTop sz="87107" autoAdjust="0"/>
  </p:normalViewPr>
  <p:slideViewPr>
    <p:cSldViewPr snapToGrid="0">
      <p:cViewPr varScale="1">
        <p:scale>
          <a:sx n="111" d="100"/>
          <a:sy n="111" d="100"/>
        </p:scale>
        <p:origin x="1626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2970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tags" Target="tags/tag1.xml"/><Relationship Id="rId45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46" Type="http://schemas.openxmlformats.org/officeDocument/2006/relationships/customXml" Target="../customXml/item4.xml"/><Relationship Id="rId20" Type="http://schemas.openxmlformats.org/officeDocument/2006/relationships/slide" Target="slides/slide16.xml"/><Relationship Id="rId41" Type="http://schemas.openxmlformats.org/officeDocument/2006/relationships/presProps" Target="presProps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33.xml"/><Relationship Id="rId1" Type="http://schemas.openxmlformats.org/officeDocument/2006/relationships/slide" Target="slides/slide1.xml"/></Relationships>
</file>

<file path=ppt/comments/modernComment_1AC_3B69AF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9585151-FA63-4D3A-B759-8C5B1E75A396}" authorId="{25355DB7-5DF3-7F8D-8729-9D90E93CEDF8}" created="2024-08-29T12:45:37.236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62298868" sldId="428"/>
      <ac:spMk id="9" creationId="{E6C2A9A1-24A1-712F-EA19-0FAF73DD3F9D}"/>
      <ac:txMk cp="9" len="10">
        <ac:context len="20" hash="2366903190"/>
      </ac:txMk>
    </ac:txMkLst>
    <p188:pos x="2107019" y="237460"/>
    <p188:txBody>
      <a:bodyPr/>
      <a:lstStyle/>
      <a:p>
        <a:r>
          <a:rPr lang="en-US"/>
          <a:t>Add leaders for Water Fall &amp; Bridge location </a:t>
        </a:r>
      </a:p>
    </p188:txBody>
  </p188:cm>
</p188:cmLst>
</file>

<file path=ppt/comments/modernComment_270_55446921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C914C85B-3688-478B-AD0E-91700E809AB9}" authorId="{25355DB7-5DF3-7F8D-8729-9D90E93CEDF8}" created="2024-08-29T12:52:00.781">
    <pc:sldMkLst xmlns:pc="http://schemas.microsoft.com/office/powerpoint/2013/main/command">
      <pc:docMk/>
      <pc:sldMk cId="1430546721" sldId="413"/>
    </pc:sldMkLst>
    <p188:txBody>
      <a:bodyPr/>
      <a:lstStyle/>
      <a:p>
        <a:r>
          <a:rPr lang="en-US"/>
          <a:t>Add leader where the water falls 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CDB9CBB8-9DC7-4CB7-9BB4-6BFBF07F968B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r>
              <a:rPr lang="en-US"/>
              <a:t>BF 013-2(13)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BD81A897-050C-4810-AEFF-C0A767CEB4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3571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pPr>
              <a:defRPr/>
            </a:pPr>
            <a:fld id="{C4FE36F3-1519-4854-B52E-4C69D2FC846B}" type="datetimeFigureOut">
              <a:rPr lang="en-US"/>
              <a:pPr>
                <a:defRPr/>
              </a:pPr>
              <a:t>9/11/2024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pPr>
              <a:defRPr/>
            </a:pPr>
            <a:r>
              <a:rPr lang="en-US"/>
              <a:t>BF 013-2(13)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pPr>
              <a:defRPr/>
            </a:pPr>
            <a:fld id="{AFF97AEA-DAC4-4BF9-BD5F-5DF3E0BDDC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2938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F97AEA-DAC4-4BF9-BD5F-5DF3E0BDDC5A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8755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FF97AEA-DAC4-4BF9-BD5F-5DF3E0BDDC5A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2006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FF97AEA-DAC4-4BF9-BD5F-5DF3E0BDDC5A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1271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FF97AEA-DAC4-4BF9-BD5F-5DF3E0BDDC5A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3691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FF97AEA-DAC4-4BF9-BD5F-5DF3E0BDDC5A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9379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FF97AEA-DAC4-4BF9-BD5F-5DF3E0BDDC5A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7918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FF97AEA-DAC4-4BF9-BD5F-5DF3E0BDDC5A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5130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FF97AEA-DAC4-4BF9-BD5F-5DF3E0BDDC5A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1112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FF97AEA-DAC4-4BF9-BD5F-5DF3E0BDDC5A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6637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FF97AEA-DAC4-4BF9-BD5F-5DF3E0BDDC5A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0171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FF97AEA-DAC4-4BF9-BD5F-5DF3E0BDDC5A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869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FF97AEA-DAC4-4BF9-BD5F-5DF3E0BDDC5A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2285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FF97AEA-DAC4-4BF9-BD5F-5DF3E0BDDC5A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0047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FF97AEA-DAC4-4BF9-BD5F-5DF3E0BDDC5A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2705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95E07E-01C5-4D97-83FC-972B87E6D33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7485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FF97AEA-DAC4-4BF9-BD5F-5DF3E0BDDC5A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0493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FF97AEA-DAC4-4BF9-BD5F-5DF3E0BDDC5A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0512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FF97AEA-DAC4-4BF9-BD5F-5DF3E0BDDC5A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31183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FF97AEA-DAC4-4BF9-BD5F-5DF3E0BDDC5A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54830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FF97AEA-DAC4-4BF9-BD5F-5DF3E0BDDC5A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23845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FF97AEA-DAC4-4BF9-BD5F-5DF3E0BDDC5A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74928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FF97AEA-DAC4-4BF9-BD5F-5DF3E0BDDC5A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9904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FF97AEA-DAC4-4BF9-BD5F-5DF3E0BDDC5A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7295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FF97AEA-DAC4-4BF9-BD5F-5DF3E0BDDC5A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45402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FF97AEA-DAC4-4BF9-BD5F-5DF3E0BDDC5A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06211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95E07E-01C5-4D97-83FC-972B87E6D33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72913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F97AEA-DAC4-4BF9-BD5F-5DF3E0BDDC5A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8284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FF97AEA-DAC4-4BF9-BD5F-5DF3E0BDDC5A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0713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95E07E-01C5-4D97-83FC-972B87E6D33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3499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FF97AEA-DAC4-4BF9-BD5F-5DF3E0BDDC5A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2977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FF97AEA-DAC4-4BF9-BD5F-5DF3E0BDDC5A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0355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FF97AEA-DAC4-4BF9-BD5F-5DF3E0BDDC5A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986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FF97AEA-DAC4-4BF9-BD5F-5DF3E0BDDC5A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7691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no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631825" indent="0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538509"/>
            <a:ext cx="7780712" cy="40358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coll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560888" cy="4338638"/>
          </a:xfrm>
        </p:spPr>
        <p:txBody>
          <a:bodyPr/>
          <a:lstStyle/>
          <a:p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4678326" y="0"/>
            <a:ext cx="4465674" cy="2519363"/>
          </a:xfrm>
        </p:spPr>
        <p:txBody>
          <a:bodyPr/>
          <a:lstStyle/>
          <a:p>
            <a:endParaRPr lang="en-US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4678326" y="2636874"/>
            <a:ext cx="2339162" cy="170121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7123814" y="2640413"/>
            <a:ext cx="2020186" cy="1708304"/>
          </a:xfrm>
        </p:spPr>
        <p:txBody>
          <a:bodyPr/>
          <a:lstStyle/>
          <a:p>
            <a:endParaRPr lang="en-US"/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-1" y="4469221"/>
            <a:ext cx="4561367" cy="2388780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4688963" y="4469220"/>
            <a:ext cx="4455037" cy="238878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32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D31205B-A1C6-4EBE-9E82-630237E22FF4}" type="datetimeFigureOut">
              <a:rPr lang="en-US" smtClean="0"/>
              <a:pPr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E31B89E-DD29-4909-BAD9-03EC8421F42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573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sid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57303" y="1600154"/>
            <a:ext cx="4104069" cy="40358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4773618" y="1604963"/>
            <a:ext cx="4370387" cy="4572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9144001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5"/>
          <p:cNvSpPr txBox="1">
            <a:spLocks/>
          </p:cNvSpPr>
          <p:nvPr userDrawn="1"/>
        </p:nvSpPr>
        <p:spPr bwMode="auto">
          <a:xfrm>
            <a:off x="0" y="4322762"/>
            <a:ext cx="9144000" cy="2535238"/>
          </a:xfrm>
          <a:prstGeom prst="rect">
            <a:avLst/>
          </a:prstGeom>
          <a:solidFill>
            <a:schemeClr val="tx1">
              <a:alpha val="55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Clr>
                <a:srgbClr val="595959"/>
              </a:buClr>
              <a:buFont typeface="Wingdings" pitchFamily="2" charset="2"/>
              <a:buNone/>
              <a:defRPr/>
            </a:pPr>
            <a:endParaRPr lang="en-US" sz="12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photo 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4"/>
            <a:ext cx="4572000" cy="4571999"/>
          </a:xfrm>
          <a:solidFill>
            <a:schemeClr val="bg1">
              <a:alpha val="80000"/>
            </a:schemeClr>
          </a:solidFill>
        </p:spPr>
        <p:txBody>
          <a:bodyPr tIns="182880"/>
          <a:lstStyle>
            <a:lvl1pPr marL="457200" indent="-287338">
              <a:buClr>
                <a:srgbClr val="92D050"/>
              </a:buClr>
              <a:defRPr sz="1600">
                <a:solidFill>
                  <a:schemeClr val="bg1">
                    <a:lumMod val="50000"/>
                  </a:schemeClr>
                </a:solidFill>
              </a:defRPr>
            </a:lvl1pPr>
            <a:lvl2pPr marL="742950" indent="-285750">
              <a:buClr>
                <a:srgbClr val="92D050"/>
              </a:buClr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- phot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943600"/>
            <a:ext cx="7162800" cy="566738"/>
          </a:xfrm>
        </p:spPr>
        <p:txBody>
          <a:bodyPr anchor="b">
            <a:noAutofit/>
          </a:bodyPr>
          <a:lstStyle>
            <a:lvl1pPr marL="0" indent="0" algn="l">
              <a:defRPr sz="3000" b="1"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ctr">
              <a:defRPr/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360" y="4074888"/>
            <a:ext cx="3216549" cy="1685368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879969" y="557953"/>
            <a:ext cx="5474677" cy="3273584"/>
          </a:xfrm>
          <a:prstGeom prst="rect">
            <a:avLst/>
          </a:prstGeom>
        </p:spPr>
        <p:txBody>
          <a:bodyPr anchor="b"/>
          <a:lstStyle>
            <a:lvl1pPr marL="0" indent="0">
              <a:defRPr sz="4000" baseline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kumimoji="0" lang="en-US" dirty="0"/>
              <a:t>Text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 - photo backgroun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3"/>
            <a:ext cx="4572000" cy="4571999"/>
          </a:xfrm>
          <a:solidFill>
            <a:schemeClr val="bg1">
              <a:alpha val="80000"/>
            </a:schemeClr>
          </a:solidFill>
        </p:spPr>
        <p:txBody>
          <a:bodyPr tIns="182880"/>
          <a:lstStyle>
            <a:lvl1pPr marL="457200" indent="-287338">
              <a:buClr>
                <a:srgbClr val="92D050"/>
              </a:buClr>
              <a:defRPr sz="1600" baseline="0">
                <a:solidFill>
                  <a:schemeClr val="bg1">
                    <a:lumMod val="50000"/>
                  </a:schemeClr>
                </a:solidFill>
              </a:defRPr>
            </a:lvl1pPr>
            <a:lvl2pPr marL="742950" indent="-285750">
              <a:buClr>
                <a:srgbClr val="92D050"/>
              </a:buClr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560888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4678326" y="0"/>
            <a:ext cx="4465674" cy="3423684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4688963" y="3561907"/>
            <a:ext cx="4455037" cy="3296093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381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9"/>
            <a:ext cx="778071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199" y="1600201"/>
            <a:ext cx="7780713" cy="4044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96" r:id="rId2"/>
    <p:sldLayoutId id="2147483695" r:id="rId3"/>
    <p:sldLayoutId id="2147483687" r:id="rId4"/>
    <p:sldLayoutId id="2147483688" r:id="rId5"/>
    <p:sldLayoutId id="2147483697" r:id="rId6"/>
    <p:sldLayoutId id="2147483698" r:id="rId7"/>
    <p:sldLayoutId id="2147483699" r:id="rId8"/>
    <p:sldLayoutId id="2147483701" r:id="rId9"/>
    <p:sldLayoutId id="2147483702" r:id="rId10"/>
    <p:sldLayoutId id="2147483703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dt="0"/>
  <p:txStyles>
    <p:titleStyle>
      <a:lvl1pPr marL="631825" indent="0" algn="l" rtl="0" eaLnBrk="0" fontAlgn="base" hangingPunct="0">
        <a:spcBef>
          <a:spcPct val="0"/>
        </a:spcBef>
        <a:spcAft>
          <a:spcPct val="0"/>
        </a:spcAft>
        <a:defRPr sz="3000" b="0" kern="1200">
          <a:solidFill>
            <a:srgbClr val="0070C0"/>
          </a:solidFill>
          <a:latin typeface="Segoe UI Semibold" panose="020B0702040204020203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Calibri" pitchFamily="34" charset="0"/>
        </a:defRPr>
      </a:lvl9pPr>
    </p:titleStyle>
    <p:bodyStyle>
      <a:lvl1pPr marL="631825" indent="-233363" algn="l" rtl="0" eaLnBrk="0" fontAlgn="base" hangingPunct="0">
        <a:spcBef>
          <a:spcPct val="20000"/>
        </a:spcBef>
        <a:spcAft>
          <a:spcPct val="0"/>
        </a:spcAft>
        <a:buClr>
          <a:srgbClr val="92D050"/>
        </a:buClr>
        <a:buFont typeface="Wingdings" pitchFamily="2" charset="2"/>
        <a:buChar char="§"/>
        <a:defRPr sz="2000" kern="1200">
          <a:solidFill>
            <a:schemeClr val="bg1">
              <a:lumMod val="50000"/>
            </a:schemeClr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855663" indent="-223838" algn="l" rtl="0" eaLnBrk="0" fontAlgn="base" hangingPunct="0">
        <a:spcBef>
          <a:spcPct val="20000"/>
        </a:spcBef>
        <a:spcAft>
          <a:spcPct val="0"/>
        </a:spcAft>
        <a:buClr>
          <a:srgbClr val="92D050"/>
        </a:buClr>
        <a:buFont typeface="Arial" charset="0"/>
        <a:buChar char="–"/>
        <a:defRPr sz="1800" kern="1200">
          <a:solidFill>
            <a:schemeClr val="bg1">
              <a:lumMod val="50000"/>
            </a:schemeClr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.pn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9.png"/><Relationship Id="rId5" Type="http://schemas.microsoft.com/office/2018/10/relationships/comments" Target="../comments/modernComment_1AC_3B69AF4.xml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4.mp4"/><Relationship Id="rId7" Type="http://schemas.openxmlformats.org/officeDocument/2006/relationships/image" Target="../media/image2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5.xml"/><Relationship Id="rId4" Type="http://schemas.openxmlformats.org/officeDocument/2006/relationships/video" Target="../media/media4.mp4"/><Relationship Id="rId9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270_55446921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.png"/><Relationship Id="rId4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.pn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5"/>
          <p:cNvSpPr txBox="1">
            <a:spLocks/>
          </p:cNvSpPr>
          <p:nvPr/>
        </p:nvSpPr>
        <p:spPr bwMode="auto">
          <a:xfrm>
            <a:off x="0" y="4804228"/>
            <a:ext cx="9144000" cy="2082799"/>
          </a:xfrm>
          <a:prstGeom prst="rect">
            <a:avLst/>
          </a:prstGeom>
          <a:solidFill>
            <a:schemeClr val="bg1">
              <a:alpha val="85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Clr>
                <a:srgbClr val="595959"/>
              </a:buClr>
              <a:buFont typeface="Wingdings" pitchFamily="2" charset="2"/>
              <a:buNone/>
              <a:defRPr/>
            </a:pPr>
            <a:endParaRPr lang="en-US" sz="12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2" name="Title 4"/>
          <p:cNvSpPr>
            <a:spLocks noGrp="1"/>
          </p:cNvSpPr>
          <p:nvPr>
            <p:ph type="ctrTitle" idx="4294967295"/>
          </p:nvPr>
        </p:nvSpPr>
        <p:spPr>
          <a:xfrm>
            <a:off x="0" y="4646613"/>
            <a:ext cx="8083550" cy="1423987"/>
          </a:xfrm>
        </p:spPr>
        <p:txBody>
          <a:bodyPr/>
          <a:lstStyle/>
          <a:p>
            <a:pPr>
              <a:defRPr/>
            </a:pPr>
            <a:b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Reading ER P23-1(404)</a:t>
            </a:r>
            <a:b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Selectboard Presentation</a:t>
            </a:r>
            <a:b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1800" b="1" dirty="0">
                <a:solidFill>
                  <a:schemeClr val="accent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VT 106 – Bridge #12 over North Branch Black River</a:t>
            </a: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 bwMode="auto">
          <a:xfrm>
            <a:off x="5230813" y="6551837"/>
            <a:ext cx="32115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spcBef>
                <a:spcPct val="20000"/>
              </a:spcBef>
              <a:buClr>
                <a:schemeClr val="tx1">
                  <a:lumMod val="65000"/>
                  <a:lumOff val="35000"/>
                </a:schemeClr>
              </a:buClr>
              <a:buFont typeface="Wingdings" pitchFamily="2" charset="2"/>
              <a:buNone/>
              <a:defRPr/>
            </a:pPr>
            <a:endParaRPr lang="en-US" sz="900" dirty="0">
              <a:latin typeface="+mn-lt"/>
              <a:cs typeface="+mn-cs"/>
            </a:endParaRPr>
          </a:p>
        </p:txBody>
      </p:sp>
      <p:sp>
        <p:nvSpPr>
          <p:cNvPr id="15" name="Subtitle 5"/>
          <p:cNvSpPr txBox="1">
            <a:spLocks/>
          </p:cNvSpPr>
          <p:nvPr/>
        </p:nvSpPr>
        <p:spPr bwMode="auto">
          <a:xfrm>
            <a:off x="635271" y="6296249"/>
            <a:ext cx="30019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ts val="0"/>
              </a:spcBef>
              <a:buClr>
                <a:srgbClr val="595959"/>
              </a:buClr>
              <a:buFont typeface="Wingdings" pitchFamily="2" charset="2"/>
              <a:buNone/>
              <a:defRPr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September 9, 2024</a:t>
            </a:r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eaLnBrk="0" hangingPunct="0">
              <a:spcBef>
                <a:spcPct val="20000"/>
              </a:spcBef>
              <a:buClr>
                <a:srgbClr val="595959"/>
              </a:buClr>
              <a:buFont typeface="Wingdings" pitchFamily="2" charset="2"/>
              <a:buNone/>
              <a:defRPr/>
            </a:pPr>
            <a:endParaRPr lang="en-US" sz="1200" b="1" dirty="0">
              <a:solidFill>
                <a:srgbClr val="FFC000"/>
              </a:solidFill>
              <a:latin typeface="+mn-lt"/>
              <a:cs typeface="+mn-cs"/>
            </a:endParaRPr>
          </a:p>
        </p:txBody>
      </p:sp>
      <p:pic>
        <p:nvPicPr>
          <p:cNvPr id="4" name="Picture 3" descr="A river with a bridge over it&#10;&#10;Description automatically generated">
            <a:extLst>
              <a:ext uri="{FF2B5EF4-FFF2-40B4-BE49-F238E27FC236}">
                <a16:creationId xmlns:a16="http://schemas.microsoft.com/office/drawing/2014/main" id="{B7275463-F92D-AE2B-F2C9-50D60FDAB4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8" t="13894" r="23534" b="35726"/>
          <a:stretch/>
        </p:blipFill>
        <p:spPr>
          <a:xfrm>
            <a:off x="0" y="1"/>
            <a:ext cx="9144000" cy="4804227"/>
          </a:xfrm>
          <a:prstGeom prst="rect">
            <a:avLst/>
          </a:prstGeom>
        </p:spPr>
      </p:pic>
      <p:pic>
        <p:nvPicPr>
          <p:cNvPr id="3" name="Picture 3" descr="vtrans-logo">
            <a:extLst>
              <a:ext uri="{FF2B5EF4-FFF2-40B4-BE49-F238E27FC236}">
                <a16:creationId xmlns:a16="http://schemas.microsoft.com/office/drawing/2014/main" id="{D2FD24CF-5981-1A46-891C-1F0F914ACE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614" y="6166338"/>
            <a:ext cx="2406939" cy="573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5F12C5-AFE8-34A5-C375-6E67EF11F6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66861"/>
            <a:ext cx="4572000" cy="4571999"/>
          </a:xfrm>
        </p:spPr>
        <p:txBody>
          <a:bodyPr/>
          <a:lstStyle/>
          <a:p>
            <a:r>
              <a:rPr lang="en-US" sz="2400" dirty="0"/>
              <a:t>Corrosion</a:t>
            </a:r>
          </a:p>
          <a:p>
            <a:r>
              <a:rPr lang="en-US" sz="2400" dirty="0"/>
              <a:t>Section loss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8B8E51B-B92F-1025-91C0-E502D527F03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05959"/>
            <a:ext cx="3704492" cy="858592"/>
          </a:xfrm>
        </p:spPr>
        <p:txBody>
          <a:bodyPr/>
          <a:lstStyle/>
          <a:p>
            <a:r>
              <a:rPr lang="en-US" dirty="0"/>
              <a:t>Superstructure – Steel Beams</a:t>
            </a:r>
          </a:p>
        </p:txBody>
      </p:sp>
      <p:pic>
        <p:nvPicPr>
          <p:cNvPr id="6" name="Picture Placeholder 5" descr="A close-up of a bridge&#10;&#10;Description automatically generated">
            <a:extLst>
              <a:ext uri="{FF2B5EF4-FFF2-40B4-BE49-F238E27FC236}">
                <a16:creationId xmlns:a16="http://schemas.microsoft.com/office/drawing/2014/main" id="{48801DC6-655B-D0FC-D4CA-FF61AD845A9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9" t="19205"/>
          <a:stretch/>
        </p:blipFill>
        <p:spPr>
          <a:xfrm>
            <a:off x="155641" y="3149625"/>
            <a:ext cx="5632315" cy="3560324"/>
          </a:xfrm>
        </p:spPr>
      </p:pic>
      <p:pic>
        <p:nvPicPr>
          <p:cNvPr id="8" name="Picture 7" descr="A close-up of a rusty metal&#10;&#10;Description automatically generated">
            <a:extLst>
              <a:ext uri="{FF2B5EF4-FFF2-40B4-BE49-F238E27FC236}">
                <a16:creationId xmlns:a16="http://schemas.microsoft.com/office/drawing/2014/main" id="{90953688-7C1D-200C-C597-A5CD3F0E6F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39" b="25137"/>
          <a:stretch/>
        </p:blipFill>
        <p:spPr>
          <a:xfrm>
            <a:off x="4047667" y="148051"/>
            <a:ext cx="4940692" cy="3482316"/>
          </a:xfrm>
          <a:prstGeom prst="rect">
            <a:avLst/>
          </a:prstGeom>
        </p:spPr>
      </p:pic>
      <p:pic>
        <p:nvPicPr>
          <p:cNvPr id="5" name="Picture 3" descr="vtrans-logo">
            <a:extLst>
              <a:ext uri="{FF2B5EF4-FFF2-40B4-BE49-F238E27FC236}">
                <a16:creationId xmlns:a16="http://schemas.microsoft.com/office/drawing/2014/main" id="{0F5B7C85-0E38-26F2-9ACD-9C036FFE8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0016" y="6307014"/>
            <a:ext cx="1816537" cy="432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0293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89982B-FA41-77A2-7C48-EDD0CED215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7902" y="519351"/>
            <a:ext cx="7208196" cy="4571999"/>
          </a:xfrm>
        </p:spPr>
        <p:txBody>
          <a:bodyPr/>
          <a:lstStyle/>
          <a:p>
            <a:r>
              <a:rPr lang="en-US" dirty="0"/>
              <a:t>Minor voids, missing stones, unsure of age of stone abutment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BB13564-3000-B277-38FE-AB17343CEF2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04093" y="0"/>
            <a:ext cx="7780712" cy="797542"/>
          </a:xfrm>
        </p:spPr>
        <p:txBody>
          <a:bodyPr/>
          <a:lstStyle/>
          <a:p>
            <a:r>
              <a:rPr lang="en-US" dirty="0"/>
              <a:t>Substructure - Abutment</a:t>
            </a:r>
          </a:p>
        </p:txBody>
      </p:sp>
      <p:pic>
        <p:nvPicPr>
          <p:cNvPr id="6" name="Picture Placeholder 5" descr="A plant growing out of rocks&#10;&#10;Description automatically generated">
            <a:extLst>
              <a:ext uri="{FF2B5EF4-FFF2-40B4-BE49-F238E27FC236}">
                <a16:creationId xmlns:a16="http://schemas.microsoft.com/office/drawing/2014/main" id="{4A5E5B14-D497-EE0B-D2F0-D7C8061D8D4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1644" y="1022467"/>
            <a:ext cx="7780711" cy="5835533"/>
          </a:xfrm>
        </p:spPr>
      </p:pic>
      <p:pic>
        <p:nvPicPr>
          <p:cNvPr id="5" name="Picture 3" descr="vtrans-logo">
            <a:extLst>
              <a:ext uri="{FF2B5EF4-FFF2-40B4-BE49-F238E27FC236}">
                <a16:creationId xmlns:a16="http://schemas.microsoft.com/office/drawing/2014/main" id="{B7204E59-A0C2-E7CB-9381-EC776B06A0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7829" y="86522"/>
            <a:ext cx="1816537" cy="432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1630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FD067E9-23B3-F730-8479-74C66C639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Sediment and Slope: Steep &amp; Flatter Slopes</a:t>
            </a:r>
          </a:p>
        </p:txBody>
      </p:sp>
      <p:pic>
        <p:nvPicPr>
          <p:cNvPr id="11" name="Sediment_Slope">
            <a:hlinkClick r:id="" action="ppaction://media"/>
            <a:extLst>
              <a:ext uri="{FF2B5EF4-FFF2-40B4-BE49-F238E27FC236}">
                <a16:creationId xmlns:a16="http://schemas.microsoft.com/office/drawing/2014/main" id="{AEEAA638-9385-8057-5220-6650490B48D5}"/>
              </a:ext>
            </a:extLst>
          </p:cNvPr>
          <p:cNvPicPr>
            <a:picLocks noGrp="1" noChangeAspect="1"/>
          </p:cNvPicPr>
          <p:nvPr>
            <p:ph sz="quarter"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4513" y="2049463"/>
            <a:ext cx="8599487" cy="3625850"/>
          </a:xfrm>
        </p:spPr>
      </p:pic>
      <p:sp>
        <p:nvSpPr>
          <p:cNvPr id="8" name="Callout: Bent Line 7">
            <a:extLst>
              <a:ext uri="{FF2B5EF4-FFF2-40B4-BE49-F238E27FC236}">
                <a16:creationId xmlns:a16="http://schemas.microsoft.com/office/drawing/2014/main" id="{501E1530-6782-49AF-A2B9-7BF620E98BA8}"/>
              </a:ext>
            </a:extLst>
          </p:cNvPr>
          <p:cNvSpPr/>
          <p:nvPr/>
        </p:nvSpPr>
        <p:spPr>
          <a:xfrm>
            <a:off x="5153246" y="5166537"/>
            <a:ext cx="2254103" cy="319863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204063"/>
              <a:gd name="adj6" fmla="val -6710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Initial Slope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8DE5774-2A3F-D6F1-3462-3C9BB90889E2}"/>
              </a:ext>
            </a:extLst>
          </p:cNvPr>
          <p:cNvSpPr/>
          <p:nvPr/>
        </p:nvSpPr>
        <p:spPr>
          <a:xfrm>
            <a:off x="375684" y="3643423"/>
            <a:ext cx="8661990" cy="311889"/>
          </a:xfrm>
          <a:custGeom>
            <a:avLst/>
            <a:gdLst>
              <a:gd name="connsiteX0" fmla="*/ 0 w 8661990"/>
              <a:gd name="connsiteY0" fmla="*/ 0 h 311889"/>
              <a:gd name="connsiteX1" fmla="*/ 3671776 w 8661990"/>
              <a:gd name="connsiteY1" fmla="*/ 63796 h 311889"/>
              <a:gd name="connsiteX2" fmla="*/ 5337544 w 8661990"/>
              <a:gd name="connsiteY2" fmla="*/ 205563 h 311889"/>
              <a:gd name="connsiteX3" fmla="*/ 8661990 w 8661990"/>
              <a:gd name="connsiteY3" fmla="*/ 311889 h 311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61990" h="311889">
                <a:moveTo>
                  <a:pt x="0" y="0"/>
                </a:moveTo>
                <a:lnTo>
                  <a:pt x="3671776" y="63796"/>
                </a:lnTo>
                <a:cubicBezTo>
                  <a:pt x="4561367" y="98056"/>
                  <a:pt x="4505842" y="164214"/>
                  <a:pt x="5337544" y="205563"/>
                </a:cubicBezTo>
                <a:cubicBezTo>
                  <a:pt x="6169246" y="246912"/>
                  <a:pt x="7415618" y="279400"/>
                  <a:pt x="8661990" y="311889"/>
                </a:cubicBezTo>
              </a:path>
            </a:pathLst>
          </a:custGeom>
          <a:ln>
            <a:solidFill>
              <a:srgbClr val="FFFF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8BF0D16-1CB3-765F-9DA7-16B82579809F}"/>
              </a:ext>
            </a:extLst>
          </p:cNvPr>
          <p:cNvCxnSpPr>
            <a:endCxn id="11" idx="1"/>
          </p:cNvCxnSpPr>
          <p:nvPr/>
        </p:nvCxnSpPr>
        <p:spPr>
          <a:xfrm flipH="1" flipV="1">
            <a:off x="544513" y="3862388"/>
            <a:ext cx="8493161" cy="206338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3" name="Callout: Bent Line 22">
            <a:extLst>
              <a:ext uri="{FF2B5EF4-FFF2-40B4-BE49-F238E27FC236}">
                <a16:creationId xmlns:a16="http://schemas.microsoft.com/office/drawing/2014/main" id="{68F88660-F514-C924-F488-F0D2DC0A0B1A}"/>
              </a:ext>
            </a:extLst>
          </p:cNvPr>
          <p:cNvSpPr/>
          <p:nvPr/>
        </p:nvSpPr>
        <p:spPr>
          <a:xfrm>
            <a:off x="5773479" y="4655381"/>
            <a:ext cx="2254103" cy="319863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204063"/>
              <a:gd name="adj6" fmla="val -6710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Original Bed</a:t>
            </a:r>
          </a:p>
        </p:txBody>
      </p:sp>
      <p:sp>
        <p:nvSpPr>
          <p:cNvPr id="24" name="Callout: Bent Line 23">
            <a:extLst>
              <a:ext uri="{FF2B5EF4-FFF2-40B4-BE49-F238E27FC236}">
                <a16:creationId xmlns:a16="http://schemas.microsoft.com/office/drawing/2014/main" id="{3BA17422-8FF9-8163-3DA1-48B3B3634E69}"/>
              </a:ext>
            </a:extLst>
          </p:cNvPr>
          <p:cNvSpPr/>
          <p:nvPr/>
        </p:nvSpPr>
        <p:spPr>
          <a:xfrm>
            <a:off x="5890437" y="2877880"/>
            <a:ext cx="2346251" cy="508666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63029"/>
              <a:gd name="adj6" fmla="val -7557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Bed Elevation before steepening</a:t>
            </a:r>
          </a:p>
        </p:txBody>
      </p:sp>
      <p:pic>
        <p:nvPicPr>
          <p:cNvPr id="2" name="Picture 3" descr="vtrans-logo">
            <a:extLst>
              <a:ext uri="{FF2B5EF4-FFF2-40B4-BE49-F238E27FC236}">
                <a16:creationId xmlns:a16="http://schemas.microsoft.com/office/drawing/2014/main" id="{1EBC4B08-3FD4-E13F-DAF6-B0AC870A03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0016" y="6307014"/>
            <a:ext cx="1816537" cy="432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0864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87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mediacall" presetSubtype="0" fill="hold" nodeType="withEffect">
                                  <p:stCondLst>
                                    <p:cond delay="7790"/>
                                  </p:stCondLst>
                                  <p:childTnLst>
                                    <p:cmd type="call" cmd="togglePause">
                                      <p:cBhvr>
                                        <p:cTn id="8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779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779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27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8" grpId="0" animBg="1"/>
      <p:bldP spid="16" grpId="0" animBg="1"/>
      <p:bldP spid="16" grpId="1" animBg="1"/>
      <p:bldP spid="23" grpId="0" animBg="1"/>
      <p:bldP spid="23" grpId="1" animBg="1"/>
      <p:bldP spid="24" grpId="0" animBg="1"/>
      <p:bldP spid="24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A5BF15D-B85B-51F2-8080-78CB32491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Sediment and Bridges (Flat Slope)</a:t>
            </a:r>
          </a:p>
        </p:txBody>
      </p:sp>
      <p:pic>
        <p:nvPicPr>
          <p:cNvPr id="7" name="Bridge_Sed_Flume">
            <a:hlinkClick r:id="" action="ppaction://media"/>
            <a:extLst>
              <a:ext uri="{FF2B5EF4-FFF2-40B4-BE49-F238E27FC236}">
                <a16:creationId xmlns:a16="http://schemas.microsoft.com/office/drawing/2014/main" id="{5E1CB721-558B-0B2C-736E-0E4BAEF52CFA}"/>
              </a:ext>
            </a:extLst>
          </p:cNvPr>
          <p:cNvPicPr>
            <a:picLocks noGrp="1" noChangeAspect="1"/>
          </p:cNvPicPr>
          <p:nvPr>
            <p:ph sz="quarter"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4713" y="1538288"/>
            <a:ext cx="8269287" cy="4648200"/>
          </a:xfr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526E869-3866-4688-CF88-04615422FADA}"/>
              </a:ext>
            </a:extLst>
          </p:cNvPr>
          <p:cNvSpPr/>
          <p:nvPr/>
        </p:nvSpPr>
        <p:spPr>
          <a:xfrm>
            <a:off x="597600" y="4053600"/>
            <a:ext cx="8308800" cy="43200"/>
          </a:xfrm>
          <a:custGeom>
            <a:avLst/>
            <a:gdLst>
              <a:gd name="connsiteX0" fmla="*/ 0 w 8308800"/>
              <a:gd name="connsiteY0" fmla="*/ 28800 h 43200"/>
              <a:gd name="connsiteX1" fmla="*/ 2858400 w 8308800"/>
              <a:gd name="connsiteY1" fmla="*/ 43200 h 43200"/>
              <a:gd name="connsiteX2" fmla="*/ 5781600 w 8308800"/>
              <a:gd name="connsiteY2" fmla="*/ 7200 h 43200"/>
              <a:gd name="connsiteX3" fmla="*/ 8308800 w 8308800"/>
              <a:gd name="connsiteY3" fmla="*/ 0 h 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08800" h="43200">
                <a:moveTo>
                  <a:pt x="0" y="28800"/>
                </a:moveTo>
                <a:lnTo>
                  <a:pt x="2858400" y="43200"/>
                </a:lnTo>
                <a:lnTo>
                  <a:pt x="5781600" y="7200"/>
                </a:lnTo>
                <a:lnTo>
                  <a:pt x="8308800" y="0"/>
                </a:lnTo>
              </a:path>
            </a:pathLst>
          </a:cu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allout: Bent Line 10">
            <a:extLst>
              <a:ext uri="{FF2B5EF4-FFF2-40B4-BE49-F238E27FC236}">
                <a16:creationId xmlns:a16="http://schemas.microsoft.com/office/drawing/2014/main" id="{8EE5A311-4693-C4C4-F12C-AC2BB0412741}"/>
              </a:ext>
            </a:extLst>
          </p:cNvPr>
          <p:cNvSpPr/>
          <p:nvPr/>
        </p:nvSpPr>
        <p:spPr>
          <a:xfrm>
            <a:off x="6607839" y="2740604"/>
            <a:ext cx="1913861" cy="50587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263832"/>
              <a:gd name="adj6" fmla="val -6111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Original Water Surface</a:t>
            </a:r>
          </a:p>
        </p:txBody>
      </p:sp>
      <p:pic>
        <p:nvPicPr>
          <p:cNvPr id="2" name="Picture 3" descr="vtrans-logo">
            <a:extLst>
              <a:ext uri="{FF2B5EF4-FFF2-40B4-BE49-F238E27FC236}">
                <a16:creationId xmlns:a16="http://schemas.microsoft.com/office/drawing/2014/main" id="{22C65489-5AB3-4BED-596F-9BBBE4C8B6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0016" y="6307014"/>
            <a:ext cx="1816537" cy="432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4315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53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9821D5C-0914-FB4B-EC0B-AD1FF519F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Sediment and Slope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1F9159D-7012-AEAC-EC54-FDE94A14AE80}"/>
              </a:ext>
            </a:extLst>
          </p:cNvPr>
          <p:cNvCxnSpPr>
            <a:cxnSpLocks/>
          </p:cNvCxnSpPr>
          <p:nvPr/>
        </p:nvCxnSpPr>
        <p:spPr>
          <a:xfrm>
            <a:off x="513907" y="2231065"/>
            <a:ext cx="3717851" cy="1738423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28FCA19-8C63-1654-8D47-6FCB49B9DF53}"/>
              </a:ext>
            </a:extLst>
          </p:cNvPr>
          <p:cNvCxnSpPr>
            <a:cxnSpLocks/>
          </p:cNvCxnSpPr>
          <p:nvPr/>
        </p:nvCxnSpPr>
        <p:spPr>
          <a:xfrm>
            <a:off x="4231758" y="3969488"/>
            <a:ext cx="4341627" cy="809847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1" name="Flowchart: Connector 20">
            <a:extLst>
              <a:ext uri="{FF2B5EF4-FFF2-40B4-BE49-F238E27FC236}">
                <a16:creationId xmlns:a16="http://schemas.microsoft.com/office/drawing/2014/main" id="{2DDFF3DA-4F83-FDDA-29FA-E2368E57BBA4}"/>
              </a:ext>
            </a:extLst>
          </p:cNvPr>
          <p:cNvSpPr/>
          <p:nvPr/>
        </p:nvSpPr>
        <p:spPr>
          <a:xfrm>
            <a:off x="935666" y="2303720"/>
            <a:ext cx="148856" cy="127591"/>
          </a:xfrm>
          <a:prstGeom prst="flowChartConnector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lowchart: Connector 21">
            <a:extLst>
              <a:ext uri="{FF2B5EF4-FFF2-40B4-BE49-F238E27FC236}">
                <a16:creationId xmlns:a16="http://schemas.microsoft.com/office/drawing/2014/main" id="{78676EBB-0E57-8516-311C-57B640D45F21}"/>
              </a:ext>
            </a:extLst>
          </p:cNvPr>
          <p:cNvSpPr/>
          <p:nvPr/>
        </p:nvSpPr>
        <p:spPr>
          <a:xfrm>
            <a:off x="786810" y="2239924"/>
            <a:ext cx="148856" cy="127591"/>
          </a:xfrm>
          <a:prstGeom prst="flowChartConnector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lowchart: Connector 22">
            <a:extLst>
              <a:ext uri="{FF2B5EF4-FFF2-40B4-BE49-F238E27FC236}">
                <a16:creationId xmlns:a16="http://schemas.microsoft.com/office/drawing/2014/main" id="{3113D66B-9F57-9693-C263-30758205F0CE}"/>
              </a:ext>
            </a:extLst>
          </p:cNvPr>
          <p:cNvSpPr/>
          <p:nvPr/>
        </p:nvSpPr>
        <p:spPr>
          <a:xfrm>
            <a:off x="712382" y="2208027"/>
            <a:ext cx="148856" cy="127591"/>
          </a:xfrm>
          <a:prstGeom prst="flowChartConnector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lowchart: Connector 23">
            <a:extLst>
              <a:ext uri="{FF2B5EF4-FFF2-40B4-BE49-F238E27FC236}">
                <a16:creationId xmlns:a16="http://schemas.microsoft.com/office/drawing/2014/main" id="{C8BB38EB-69EA-7263-7DA4-A4D4DC199882}"/>
              </a:ext>
            </a:extLst>
          </p:cNvPr>
          <p:cNvSpPr/>
          <p:nvPr/>
        </p:nvSpPr>
        <p:spPr>
          <a:xfrm>
            <a:off x="733655" y="2243478"/>
            <a:ext cx="148856" cy="127591"/>
          </a:xfrm>
          <a:prstGeom prst="flowChartConnector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lowchart: Connector 24">
            <a:extLst>
              <a:ext uri="{FF2B5EF4-FFF2-40B4-BE49-F238E27FC236}">
                <a16:creationId xmlns:a16="http://schemas.microsoft.com/office/drawing/2014/main" id="{97F30C2E-3E8B-93CB-B2BC-4DA67273367B}"/>
              </a:ext>
            </a:extLst>
          </p:cNvPr>
          <p:cNvSpPr/>
          <p:nvPr/>
        </p:nvSpPr>
        <p:spPr>
          <a:xfrm>
            <a:off x="584799" y="2179682"/>
            <a:ext cx="148856" cy="127591"/>
          </a:xfrm>
          <a:prstGeom prst="flowChartConnector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lowchart: Connector 25">
            <a:extLst>
              <a:ext uri="{FF2B5EF4-FFF2-40B4-BE49-F238E27FC236}">
                <a16:creationId xmlns:a16="http://schemas.microsoft.com/office/drawing/2014/main" id="{2C81788B-CD40-60F7-ECD0-DC2854728E5F}"/>
              </a:ext>
            </a:extLst>
          </p:cNvPr>
          <p:cNvSpPr/>
          <p:nvPr/>
        </p:nvSpPr>
        <p:spPr>
          <a:xfrm>
            <a:off x="7931888" y="4465675"/>
            <a:ext cx="191386" cy="191386"/>
          </a:xfrm>
          <a:prstGeom prst="flowChartConnector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lowchart: Connector 26">
            <a:extLst>
              <a:ext uri="{FF2B5EF4-FFF2-40B4-BE49-F238E27FC236}">
                <a16:creationId xmlns:a16="http://schemas.microsoft.com/office/drawing/2014/main" id="{7941FC8E-A2BC-021F-2AA3-741DB2B70A67}"/>
              </a:ext>
            </a:extLst>
          </p:cNvPr>
          <p:cNvSpPr/>
          <p:nvPr/>
        </p:nvSpPr>
        <p:spPr>
          <a:xfrm>
            <a:off x="7740502" y="4405423"/>
            <a:ext cx="191386" cy="191386"/>
          </a:xfrm>
          <a:prstGeom prst="flowChartConnector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lowchart: Connector 27">
            <a:extLst>
              <a:ext uri="{FF2B5EF4-FFF2-40B4-BE49-F238E27FC236}">
                <a16:creationId xmlns:a16="http://schemas.microsoft.com/office/drawing/2014/main" id="{7DD8B0C5-38B7-5E48-C389-A92EF6108D06}"/>
              </a:ext>
            </a:extLst>
          </p:cNvPr>
          <p:cNvSpPr/>
          <p:nvPr/>
        </p:nvSpPr>
        <p:spPr>
          <a:xfrm>
            <a:off x="7549116" y="4374411"/>
            <a:ext cx="191386" cy="191386"/>
          </a:xfrm>
          <a:prstGeom prst="flowChartConnector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lowchart: Connector 28">
            <a:extLst>
              <a:ext uri="{FF2B5EF4-FFF2-40B4-BE49-F238E27FC236}">
                <a16:creationId xmlns:a16="http://schemas.microsoft.com/office/drawing/2014/main" id="{22DA0A5C-2349-D2B7-E3CC-2D98651443DA}"/>
              </a:ext>
            </a:extLst>
          </p:cNvPr>
          <p:cNvSpPr/>
          <p:nvPr/>
        </p:nvSpPr>
        <p:spPr>
          <a:xfrm>
            <a:off x="7846826" y="4295555"/>
            <a:ext cx="191386" cy="191386"/>
          </a:xfrm>
          <a:prstGeom prst="flowChartConnector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lowchart: Connector 29">
            <a:extLst>
              <a:ext uri="{FF2B5EF4-FFF2-40B4-BE49-F238E27FC236}">
                <a16:creationId xmlns:a16="http://schemas.microsoft.com/office/drawing/2014/main" id="{8360EE71-D2E9-7410-08B5-8D78BFC63CC7}"/>
              </a:ext>
            </a:extLst>
          </p:cNvPr>
          <p:cNvSpPr/>
          <p:nvPr/>
        </p:nvSpPr>
        <p:spPr>
          <a:xfrm>
            <a:off x="7644809" y="4254796"/>
            <a:ext cx="191386" cy="191386"/>
          </a:xfrm>
          <a:prstGeom prst="flowChartConnector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lowchart: Connector 30">
            <a:extLst>
              <a:ext uri="{FF2B5EF4-FFF2-40B4-BE49-F238E27FC236}">
                <a16:creationId xmlns:a16="http://schemas.microsoft.com/office/drawing/2014/main" id="{2CC981FC-9657-A7F7-9311-2B59401F8827}"/>
              </a:ext>
            </a:extLst>
          </p:cNvPr>
          <p:cNvSpPr/>
          <p:nvPr/>
        </p:nvSpPr>
        <p:spPr>
          <a:xfrm>
            <a:off x="7347099" y="4345173"/>
            <a:ext cx="191386" cy="191386"/>
          </a:xfrm>
          <a:prstGeom prst="flowChartConnector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lowchart: Connector 31">
            <a:extLst>
              <a:ext uri="{FF2B5EF4-FFF2-40B4-BE49-F238E27FC236}">
                <a16:creationId xmlns:a16="http://schemas.microsoft.com/office/drawing/2014/main" id="{93BEC8FD-FD0C-12DC-C2CB-1EA88348DA5D}"/>
              </a:ext>
            </a:extLst>
          </p:cNvPr>
          <p:cNvSpPr/>
          <p:nvPr/>
        </p:nvSpPr>
        <p:spPr>
          <a:xfrm>
            <a:off x="7166344" y="4274289"/>
            <a:ext cx="191386" cy="191386"/>
          </a:xfrm>
          <a:prstGeom prst="flowChartConnector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lowchart: Connector 32">
            <a:extLst>
              <a:ext uri="{FF2B5EF4-FFF2-40B4-BE49-F238E27FC236}">
                <a16:creationId xmlns:a16="http://schemas.microsoft.com/office/drawing/2014/main" id="{A2539A77-BF37-139B-47C3-8F35EBE68427}"/>
              </a:ext>
            </a:extLst>
          </p:cNvPr>
          <p:cNvSpPr/>
          <p:nvPr/>
        </p:nvSpPr>
        <p:spPr>
          <a:xfrm>
            <a:off x="7469374" y="4218468"/>
            <a:ext cx="191386" cy="191386"/>
          </a:xfrm>
          <a:prstGeom prst="flowChartConnector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lowchart: Connector 33">
            <a:extLst>
              <a:ext uri="{FF2B5EF4-FFF2-40B4-BE49-F238E27FC236}">
                <a16:creationId xmlns:a16="http://schemas.microsoft.com/office/drawing/2014/main" id="{4FCA3750-E481-1705-43ED-C92E3F58EDAF}"/>
              </a:ext>
            </a:extLst>
          </p:cNvPr>
          <p:cNvSpPr/>
          <p:nvPr/>
        </p:nvSpPr>
        <p:spPr>
          <a:xfrm>
            <a:off x="7298362" y="4153787"/>
            <a:ext cx="191386" cy="191386"/>
          </a:xfrm>
          <a:prstGeom prst="flowChartConnector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lowchart: Connector 35">
            <a:extLst>
              <a:ext uri="{FF2B5EF4-FFF2-40B4-BE49-F238E27FC236}">
                <a16:creationId xmlns:a16="http://schemas.microsoft.com/office/drawing/2014/main" id="{7D83062D-851D-7048-B6F6-74F8C29B9321}"/>
              </a:ext>
            </a:extLst>
          </p:cNvPr>
          <p:cNvSpPr/>
          <p:nvPr/>
        </p:nvSpPr>
        <p:spPr>
          <a:xfrm>
            <a:off x="8392630" y="4398337"/>
            <a:ext cx="191386" cy="191386"/>
          </a:xfrm>
          <a:prstGeom prst="flowChartConnector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lowchart: Connector 36">
            <a:extLst>
              <a:ext uri="{FF2B5EF4-FFF2-40B4-BE49-F238E27FC236}">
                <a16:creationId xmlns:a16="http://schemas.microsoft.com/office/drawing/2014/main" id="{4120B724-1F2C-2FC9-555A-94CAF54687EB}"/>
              </a:ext>
            </a:extLst>
          </p:cNvPr>
          <p:cNvSpPr/>
          <p:nvPr/>
        </p:nvSpPr>
        <p:spPr>
          <a:xfrm>
            <a:off x="8206561" y="4362894"/>
            <a:ext cx="191386" cy="191386"/>
          </a:xfrm>
          <a:prstGeom prst="flowChartConnector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lowchart: Connector 37">
            <a:extLst>
              <a:ext uri="{FF2B5EF4-FFF2-40B4-BE49-F238E27FC236}">
                <a16:creationId xmlns:a16="http://schemas.microsoft.com/office/drawing/2014/main" id="{61C421D1-F867-3A75-66D3-A932D2FC9AF1}"/>
              </a:ext>
            </a:extLst>
          </p:cNvPr>
          <p:cNvSpPr/>
          <p:nvPr/>
        </p:nvSpPr>
        <p:spPr>
          <a:xfrm>
            <a:off x="8032895" y="4345173"/>
            <a:ext cx="191386" cy="191386"/>
          </a:xfrm>
          <a:prstGeom prst="flowChartConnector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EAAC20B-8328-126B-628F-BAEF88C1C871}"/>
              </a:ext>
            </a:extLst>
          </p:cNvPr>
          <p:cNvSpPr txBox="1"/>
          <p:nvPr/>
        </p:nvSpPr>
        <p:spPr>
          <a:xfrm>
            <a:off x="1155404" y="3244334"/>
            <a:ext cx="2658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Steep Slope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D4E2539-3CA7-76BF-A37A-36ED0F9728A4}"/>
              </a:ext>
            </a:extLst>
          </p:cNvPr>
          <p:cNvSpPr txBox="1"/>
          <p:nvPr/>
        </p:nvSpPr>
        <p:spPr>
          <a:xfrm>
            <a:off x="5644115" y="4589723"/>
            <a:ext cx="2658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Flatter Slope</a:t>
            </a:r>
          </a:p>
        </p:txBody>
      </p:sp>
      <p:sp>
        <p:nvSpPr>
          <p:cNvPr id="41" name="Flowchart: Connector 40">
            <a:extLst>
              <a:ext uri="{FF2B5EF4-FFF2-40B4-BE49-F238E27FC236}">
                <a16:creationId xmlns:a16="http://schemas.microsoft.com/office/drawing/2014/main" id="{043D39CD-C0FF-B94A-EAC5-9DDAAD89713B}"/>
              </a:ext>
            </a:extLst>
          </p:cNvPr>
          <p:cNvSpPr/>
          <p:nvPr/>
        </p:nvSpPr>
        <p:spPr>
          <a:xfrm>
            <a:off x="6801295" y="4245496"/>
            <a:ext cx="191386" cy="191386"/>
          </a:xfrm>
          <a:prstGeom prst="flowChartConnector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lowchart: Connector 41">
            <a:extLst>
              <a:ext uri="{FF2B5EF4-FFF2-40B4-BE49-F238E27FC236}">
                <a16:creationId xmlns:a16="http://schemas.microsoft.com/office/drawing/2014/main" id="{C3ECE0C0-2114-65FE-8524-1709EA2B8B1D}"/>
              </a:ext>
            </a:extLst>
          </p:cNvPr>
          <p:cNvSpPr/>
          <p:nvPr/>
        </p:nvSpPr>
        <p:spPr>
          <a:xfrm>
            <a:off x="6599278" y="4204737"/>
            <a:ext cx="191386" cy="191386"/>
          </a:xfrm>
          <a:prstGeom prst="flowChartConnector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lowchart: Connector 42">
            <a:extLst>
              <a:ext uri="{FF2B5EF4-FFF2-40B4-BE49-F238E27FC236}">
                <a16:creationId xmlns:a16="http://schemas.microsoft.com/office/drawing/2014/main" id="{891BFCD3-88EB-5157-2621-9837221F2E38}"/>
              </a:ext>
            </a:extLst>
          </p:cNvPr>
          <p:cNvSpPr/>
          <p:nvPr/>
        </p:nvSpPr>
        <p:spPr>
          <a:xfrm>
            <a:off x="6423843" y="4168409"/>
            <a:ext cx="191386" cy="191386"/>
          </a:xfrm>
          <a:prstGeom prst="flowChartConnector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lowchart: Connector 43">
            <a:extLst>
              <a:ext uri="{FF2B5EF4-FFF2-40B4-BE49-F238E27FC236}">
                <a16:creationId xmlns:a16="http://schemas.microsoft.com/office/drawing/2014/main" id="{542A3D83-DFCC-BFD7-DCC0-F9D449B27E19}"/>
              </a:ext>
            </a:extLst>
          </p:cNvPr>
          <p:cNvSpPr/>
          <p:nvPr/>
        </p:nvSpPr>
        <p:spPr>
          <a:xfrm>
            <a:off x="6252831" y="4103728"/>
            <a:ext cx="191386" cy="191386"/>
          </a:xfrm>
          <a:prstGeom prst="flowChartConnector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lowchart: Connector 44">
            <a:extLst>
              <a:ext uri="{FF2B5EF4-FFF2-40B4-BE49-F238E27FC236}">
                <a16:creationId xmlns:a16="http://schemas.microsoft.com/office/drawing/2014/main" id="{69702F55-A67C-17B1-421F-51E66A7C0E69}"/>
              </a:ext>
            </a:extLst>
          </p:cNvPr>
          <p:cNvSpPr/>
          <p:nvPr/>
        </p:nvSpPr>
        <p:spPr>
          <a:xfrm>
            <a:off x="6987364" y="4295114"/>
            <a:ext cx="191386" cy="191386"/>
          </a:xfrm>
          <a:prstGeom prst="flowChartConnector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lowchart: Connector 50">
            <a:extLst>
              <a:ext uri="{FF2B5EF4-FFF2-40B4-BE49-F238E27FC236}">
                <a16:creationId xmlns:a16="http://schemas.microsoft.com/office/drawing/2014/main" id="{886E4FBC-2CE6-E9F9-2BD8-31AB1FF0F756}"/>
              </a:ext>
            </a:extLst>
          </p:cNvPr>
          <p:cNvSpPr/>
          <p:nvPr/>
        </p:nvSpPr>
        <p:spPr>
          <a:xfrm>
            <a:off x="6907619" y="4078699"/>
            <a:ext cx="191386" cy="191386"/>
          </a:xfrm>
          <a:prstGeom prst="flowChartConnector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lowchart: Connector 51">
            <a:extLst>
              <a:ext uri="{FF2B5EF4-FFF2-40B4-BE49-F238E27FC236}">
                <a16:creationId xmlns:a16="http://schemas.microsoft.com/office/drawing/2014/main" id="{6FDCA979-7C25-D992-9E09-180A2E1A7AC0}"/>
              </a:ext>
            </a:extLst>
          </p:cNvPr>
          <p:cNvSpPr/>
          <p:nvPr/>
        </p:nvSpPr>
        <p:spPr>
          <a:xfrm>
            <a:off x="6705602" y="4037940"/>
            <a:ext cx="191386" cy="191386"/>
          </a:xfrm>
          <a:prstGeom prst="flowChartConnector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lowchart: Connector 52">
            <a:extLst>
              <a:ext uri="{FF2B5EF4-FFF2-40B4-BE49-F238E27FC236}">
                <a16:creationId xmlns:a16="http://schemas.microsoft.com/office/drawing/2014/main" id="{571740A0-FF28-4C78-CCE4-4D6E107DCB07}"/>
              </a:ext>
            </a:extLst>
          </p:cNvPr>
          <p:cNvSpPr/>
          <p:nvPr/>
        </p:nvSpPr>
        <p:spPr>
          <a:xfrm>
            <a:off x="6530167" y="4001612"/>
            <a:ext cx="191386" cy="191386"/>
          </a:xfrm>
          <a:prstGeom prst="flowChartConnector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Flowchart: Connector 53">
            <a:extLst>
              <a:ext uri="{FF2B5EF4-FFF2-40B4-BE49-F238E27FC236}">
                <a16:creationId xmlns:a16="http://schemas.microsoft.com/office/drawing/2014/main" id="{8678B330-4381-5F88-87E4-997899898D21}"/>
              </a:ext>
            </a:extLst>
          </p:cNvPr>
          <p:cNvSpPr/>
          <p:nvPr/>
        </p:nvSpPr>
        <p:spPr>
          <a:xfrm>
            <a:off x="6359155" y="3936931"/>
            <a:ext cx="191386" cy="191386"/>
          </a:xfrm>
          <a:prstGeom prst="flowChartConnector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Flowchart: Connector 54">
            <a:extLst>
              <a:ext uri="{FF2B5EF4-FFF2-40B4-BE49-F238E27FC236}">
                <a16:creationId xmlns:a16="http://schemas.microsoft.com/office/drawing/2014/main" id="{F5AFD98B-0EDE-22F0-1128-8647830A1E49}"/>
              </a:ext>
            </a:extLst>
          </p:cNvPr>
          <p:cNvSpPr/>
          <p:nvPr/>
        </p:nvSpPr>
        <p:spPr>
          <a:xfrm>
            <a:off x="7093688" y="4128317"/>
            <a:ext cx="191386" cy="191386"/>
          </a:xfrm>
          <a:prstGeom prst="flowChartConnector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Flowchart: Connector 55">
            <a:extLst>
              <a:ext uri="{FF2B5EF4-FFF2-40B4-BE49-F238E27FC236}">
                <a16:creationId xmlns:a16="http://schemas.microsoft.com/office/drawing/2014/main" id="{8CB5B889-F2B1-9C51-F213-367FF3ACF66F}"/>
              </a:ext>
            </a:extLst>
          </p:cNvPr>
          <p:cNvSpPr/>
          <p:nvPr/>
        </p:nvSpPr>
        <p:spPr>
          <a:xfrm>
            <a:off x="7052489" y="3931059"/>
            <a:ext cx="191386" cy="191386"/>
          </a:xfrm>
          <a:prstGeom prst="flowChartConnector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lowchart: Connector 56">
            <a:extLst>
              <a:ext uri="{FF2B5EF4-FFF2-40B4-BE49-F238E27FC236}">
                <a16:creationId xmlns:a16="http://schemas.microsoft.com/office/drawing/2014/main" id="{6E640A50-F0BF-43BE-C4BC-713B4DF3151D}"/>
              </a:ext>
            </a:extLst>
          </p:cNvPr>
          <p:cNvSpPr/>
          <p:nvPr/>
        </p:nvSpPr>
        <p:spPr>
          <a:xfrm>
            <a:off x="6850472" y="3890300"/>
            <a:ext cx="191386" cy="191386"/>
          </a:xfrm>
          <a:prstGeom prst="flowChartConnector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Flowchart: Connector 57">
            <a:extLst>
              <a:ext uri="{FF2B5EF4-FFF2-40B4-BE49-F238E27FC236}">
                <a16:creationId xmlns:a16="http://schemas.microsoft.com/office/drawing/2014/main" id="{7734FAF6-6897-6CB2-76C3-0281370F0FA0}"/>
              </a:ext>
            </a:extLst>
          </p:cNvPr>
          <p:cNvSpPr/>
          <p:nvPr/>
        </p:nvSpPr>
        <p:spPr>
          <a:xfrm>
            <a:off x="6675037" y="3853972"/>
            <a:ext cx="191386" cy="191386"/>
          </a:xfrm>
          <a:prstGeom prst="flowChartConnector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Flowchart: Connector 58">
            <a:extLst>
              <a:ext uri="{FF2B5EF4-FFF2-40B4-BE49-F238E27FC236}">
                <a16:creationId xmlns:a16="http://schemas.microsoft.com/office/drawing/2014/main" id="{82F5C226-97FC-E5D9-2F63-41909DE25FAC}"/>
              </a:ext>
            </a:extLst>
          </p:cNvPr>
          <p:cNvSpPr/>
          <p:nvPr/>
        </p:nvSpPr>
        <p:spPr>
          <a:xfrm>
            <a:off x="6504025" y="3789291"/>
            <a:ext cx="191386" cy="191386"/>
          </a:xfrm>
          <a:prstGeom prst="flowChartConnector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Flowchart: Connector 59">
            <a:extLst>
              <a:ext uri="{FF2B5EF4-FFF2-40B4-BE49-F238E27FC236}">
                <a16:creationId xmlns:a16="http://schemas.microsoft.com/office/drawing/2014/main" id="{8FA0B63B-7297-7B2B-4198-9010873AE3EF}"/>
              </a:ext>
            </a:extLst>
          </p:cNvPr>
          <p:cNvSpPr/>
          <p:nvPr/>
        </p:nvSpPr>
        <p:spPr>
          <a:xfrm>
            <a:off x="7238558" y="3980677"/>
            <a:ext cx="191386" cy="191386"/>
          </a:xfrm>
          <a:prstGeom prst="flowChartConnector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Flowchart: Connector 60">
            <a:extLst>
              <a:ext uri="{FF2B5EF4-FFF2-40B4-BE49-F238E27FC236}">
                <a16:creationId xmlns:a16="http://schemas.microsoft.com/office/drawing/2014/main" id="{5BAA1291-2082-C1D3-9FDC-161222D52B12}"/>
              </a:ext>
            </a:extLst>
          </p:cNvPr>
          <p:cNvSpPr/>
          <p:nvPr/>
        </p:nvSpPr>
        <p:spPr>
          <a:xfrm>
            <a:off x="5901075" y="4072827"/>
            <a:ext cx="191386" cy="191386"/>
          </a:xfrm>
          <a:prstGeom prst="flowChartConnector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Flowchart: Connector 61">
            <a:extLst>
              <a:ext uri="{FF2B5EF4-FFF2-40B4-BE49-F238E27FC236}">
                <a16:creationId xmlns:a16="http://schemas.microsoft.com/office/drawing/2014/main" id="{23FB2201-260C-926E-EE37-C8D85B0E7BE8}"/>
              </a:ext>
            </a:extLst>
          </p:cNvPr>
          <p:cNvSpPr/>
          <p:nvPr/>
        </p:nvSpPr>
        <p:spPr>
          <a:xfrm>
            <a:off x="5699058" y="4032068"/>
            <a:ext cx="191386" cy="191386"/>
          </a:xfrm>
          <a:prstGeom prst="flowChartConnector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Flowchart: Connector 62">
            <a:extLst>
              <a:ext uri="{FF2B5EF4-FFF2-40B4-BE49-F238E27FC236}">
                <a16:creationId xmlns:a16="http://schemas.microsoft.com/office/drawing/2014/main" id="{C96B7843-037E-F809-3287-5D4F7CDEDFDA}"/>
              </a:ext>
            </a:extLst>
          </p:cNvPr>
          <p:cNvSpPr/>
          <p:nvPr/>
        </p:nvSpPr>
        <p:spPr>
          <a:xfrm>
            <a:off x="5523623" y="3995740"/>
            <a:ext cx="191386" cy="191386"/>
          </a:xfrm>
          <a:prstGeom prst="flowChartConnector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Flowchart: Connector 63">
            <a:extLst>
              <a:ext uri="{FF2B5EF4-FFF2-40B4-BE49-F238E27FC236}">
                <a16:creationId xmlns:a16="http://schemas.microsoft.com/office/drawing/2014/main" id="{75798087-F012-C509-E5C2-DFA7F49AC429}"/>
              </a:ext>
            </a:extLst>
          </p:cNvPr>
          <p:cNvSpPr/>
          <p:nvPr/>
        </p:nvSpPr>
        <p:spPr>
          <a:xfrm>
            <a:off x="5352611" y="3931059"/>
            <a:ext cx="191386" cy="191386"/>
          </a:xfrm>
          <a:prstGeom prst="flowChartConnector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Flowchart: Connector 64">
            <a:extLst>
              <a:ext uri="{FF2B5EF4-FFF2-40B4-BE49-F238E27FC236}">
                <a16:creationId xmlns:a16="http://schemas.microsoft.com/office/drawing/2014/main" id="{A6AC7464-13A5-5D82-960B-9F8AC8288931}"/>
              </a:ext>
            </a:extLst>
          </p:cNvPr>
          <p:cNvSpPr/>
          <p:nvPr/>
        </p:nvSpPr>
        <p:spPr>
          <a:xfrm>
            <a:off x="6087144" y="4122445"/>
            <a:ext cx="191386" cy="191386"/>
          </a:xfrm>
          <a:prstGeom prst="flowChartConnector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Flowchart: Connector 70">
            <a:extLst>
              <a:ext uri="{FF2B5EF4-FFF2-40B4-BE49-F238E27FC236}">
                <a16:creationId xmlns:a16="http://schemas.microsoft.com/office/drawing/2014/main" id="{346BF7A8-A6C2-7801-D34A-F31BB26CA421}"/>
              </a:ext>
            </a:extLst>
          </p:cNvPr>
          <p:cNvSpPr/>
          <p:nvPr/>
        </p:nvSpPr>
        <p:spPr>
          <a:xfrm>
            <a:off x="5957779" y="3873187"/>
            <a:ext cx="191386" cy="191386"/>
          </a:xfrm>
          <a:prstGeom prst="flowChartConnector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Flowchart: Connector 71">
            <a:extLst>
              <a:ext uri="{FF2B5EF4-FFF2-40B4-BE49-F238E27FC236}">
                <a16:creationId xmlns:a16="http://schemas.microsoft.com/office/drawing/2014/main" id="{A8D0C487-D748-79D9-8C2E-3A928232735B}"/>
              </a:ext>
            </a:extLst>
          </p:cNvPr>
          <p:cNvSpPr/>
          <p:nvPr/>
        </p:nvSpPr>
        <p:spPr>
          <a:xfrm>
            <a:off x="5755762" y="3832428"/>
            <a:ext cx="191386" cy="191386"/>
          </a:xfrm>
          <a:prstGeom prst="flowChartConnector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Flowchart: Connector 72">
            <a:extLst>
              <a:ext uri="{FF2B5EF4-FFF2-40B4-BE49-F238E27FC236}">
                <a16:creationId xmlns:a16="http://schemas.microsoft.com/office/drawing/2014/main" id="{035EB647-4EDA-79AE-84DA-62BAD2E566E9}"/>
              </a:ext>
            </a:extLst>
          </p:cNvPr>
          <p:cNvSpPr/>
          <p:nvPr/>
        </p:nvSpPr>
        <p:spPr>
          <a:xfrm>
            <a:off x="5580327" y="3796100"/>
            <a:ext cx="191386" cy="191386"/>
          </a:xfrm>
          <a:prstGeom prst="flowChartConnector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Flowchart: Connector 73">
            <a:extLst>
              <a:ext uri="{FF2B5EF4-FFF2-40B4-BE49-F238E27FC236}">
                <a16:creationId xmlns:a16="http://schemas.microsoft.com/office/drawing/2014/main" id="{BF270BBD-7C53-EE25-5207-B5D65F70D892}"/>
              </a:ext>
            </a:extLst>
          </p:cNvPr>
          <p:cNvSpPr/>
          <p:nvPr/>
        </p:nvSpPr>
        <p:spPr>
          <a:xfrm>
            <a:off x="5409315" y="3731419"/>
            <a:ext cx="191386" cy="191386"/>
          </a:xfrm>
          <a:prstGeom prst="flowChartConnector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Flowchart: Connector 74">
            <a:extLst>
              <a:ext uri="{FF2B5EF4-FFF2-40B4-BE49-F238E27FC236}">
                <a16:creationId xmlns:a16="http://schemas.microsoft.com/office/drawing/2014/main" id="{1EAA6799-0874-828C-1E62-22346DF0FB31}"/>
              </a:ext>
            </a:extLst>
          </p:cNvPr>
          <p:cNvSpPr/>
          <p:nvPr/>
        </p:nvSpPr>
        <p:spPr>
          <a:xfrm>
            <a:off x="6143848" y="3922805"/>
            <a:ext cx="191386" cy="191386"/>
          </a:xfrm>
          <a:prstGeom prst="flowChartConnector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Flowchart: Connector 75">
            <a:extLst>
              <a:ext uri="{FF2B5EF4-FFF2-40B4-BE49-F238E27FC236}">
                <a16:creationId xmlns:a16="http://schemas.microsoft.com/office/drawing/2014/main" id="{E44B6FD9-9F59-E7A4-E9E8-890FC712AB90}"/>
              </a:ext>
            </a:extLst>
          </p:cNvPr>
          <p:cNvSpPr/>
          <p:nvPr/>
        </p:nvSpPr>
        <p:spPr>
          <a:xfrm>
            <a:off x="6122147" y="3668675"/>
            <a:ext cx="191386" cy="191386"/>
          </a:xfrm>
          <a:prstGeom prst="flowChartConnector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Flowchart: Connector 76">
            <a:extLst>
              <a:ext uri="{FF2B5EF4-FFF2-40B4-BE49-F238E27FC236}">
                <a16:creationId xmlns:a16="http://schemas.microsoft.com/office/drawing/2014/main" id="{7B5A4C10-5414-D83E-8132-D0D111A8C875}"/>
              </a:ext>
            </a:extLst>
          </p:cNvPr>
          <p:cNvSpPr/>
          <p:nvPr/>
        </p:nvSpPr>
        <p:spPr>
          <a:xfrm>
            <a:off x="5920130" y="3627916"/>
            <a:ext cx="191386" cy="191386"/>
          </a:xfrm>
          <a:prstGeom prst="flowChartConnector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Flowchart: Connector 77">
            <a:extLst>
              <a:ext uri="{FF2B5EF4-FFF2-40B4-BE49-F238E27FC236}">
                <a16:creationId xmlns:a16="http://schemas.microsoft.com/office/drawing/2014/main" id="{C51A3312-2BD7-C60F-7D21-85F6F55DD155}"/>
              </a:ext>
            </a:extLst>
          </p:cNvPr>
          <p:cNvSpPr/>
          <p:nvPr/>
        </p:nvSpPr>
        <p:spPr>
          <a:xfrm>
            <a:off x="5744695" y="3591588"/>
            <a:ext cx="191386" cy="191386"/>
          </a:xfrm>
          <a:prstGeom prst="flowChartConnector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Flowchart: Connector 78">
            <a:extLst>
              <a:ext uri="{FF2B5EF4-FFF2-40B4-BE49-F238E27FC236}">
                <a16:creationId xmlns:a16="http://schemas.microsoft.com/office/drawing/2014/main" id="{0A65A04B-0A70-1284-072D-285F382E5020}"/>
              </a:ext>
            </a:extLst>
          </p:cNvPr>
          <p:cNvSpPr/>
          <p:nvPr/>
        </p:nvSpPr>
        <p:spPr>
          <a:xfrm>
            <a:off x="5573683" y="3526907"/>
            <a:ext cx="191386" cy="191386"/>
          </a:xfrm>
          <a:prstGeom prst="flowChartConnector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Flowchart: Connector 79">
            <a:extLst>
              <a:ext uri="{FF2B5EF4-FFF2-40B4-BE49-F238E27FC236}">
                <a16:creationId xmlns:a16="http://schemas.microsoft.com/office/drawing/2014/main" id="{3FF0F25A-D72C-2CD0-FC31-F0A2E462AC76}"/>
              </a:ext>
            </a:extLst>
          </p:cNvPr>
          <p:cNvSpPr/>
          <p:nvPr/>
        </p:nvSpPr>
        <p:spPr>
          <a:xfrm>
            <a:off x="6308216" y="3718293"/>
            <a:ext cx="191386" cy="191386"/>
          </a:xfrm>
          <a:prstGeom prst="flowChartConnector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Flowchart: Connector 80">
            <a:extLst>
              <a:ext uri="{FF2B5EF4-FFF2-40B4-BE49-F238E27FC236}">
                <a16:creationId xmlns:a16="http://schemas.microsoft.com/office/drawing/2014/main" id="{A860BFE2-4408-092E-4441-09D02234C2B5}"/>
              </a:ext>
            </a:extLst>
          </p:cNvPr>
          <p:cNvSpPr/>
          <p:nvPr/>
        </p:nvSpPr>
        <p:spPr>
          <a:xfrm>
            <a:off x="6963883" y="3724131"/>
            <a:ext cx="191386" cy="191386"/>
          </a:xfrm>
          <a:prstGeom prst="flowChartConnector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Flowchart: Connector 81">
            <a:extLst>
              <a:ext uri="{FF2B5EF4-FFF2-40B4-BE49-F238E27FC236}">
                <a16:creationId xmlns:a16="http://schemas.microsoft.com/office/drawing/2014/main" id="{D277ADCB-808F-07CD-E39C-19A4BB667045}"/>
              </a:ext>
            </a:extLst>
          </p:cNvPr>
          <p:cNvSpPr/>
          <p:nvPr/>
        </p:nvSpPr>
        <p:spPr>
          <a:xfrm>
            <a:off x="6761866" y="3683372"/>
            <a:ext cx="191386" cy="191386"/>
          </a:xfrm>
          <a:prstGeom prst="flowChartConnector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Flowchart: Connector 82">
            <a:extLst>
              <a:ext uri="{FF2B5EF4-FFF2-40B4-BE49-F238E27FC236}">
                <a16:creationId xmlns:a16="http://schemas.microsoft.com/office/drawing/2014/main" id="{22FB1763-5313-C559-BD2C-F390AB21D6FA}"/>
              </a:ext>
            </a:extLst>
          </p:cNvPr>
          <p:cNvSpPr/>
          <p:nvPr/>
        </p:nvSpPr>
        <p:spPr>
          <a:xfrm>
            <a:off x="6586431" y="3647044"/>
            <a:ext cx="191386" cy="191386"/>
          </a:xfrm>
          <a:prstGeom prst="flowChartConnector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Flowchart: Connector 83">
            <a:extLst>
              <a:ext uri="{FF2B5EF4-FFF2-40B4-BE49-F238E27FC236}">
                <a16:creationId xmlns:a16="http://schemas.microsoft.com/office/drawing/2014/main" id="{E75E46E4-C372-7150-7C87-9E2BE919B597}"/>
              </a:ext>
            </a:extLst>
          </p:cNvPr>
          <p:cNvSpPr/>
          <p:nvPr/>
        </p:nvSpPr>
        <p:spPr>
          <a:xfrm>
            <a:off x="6415419" y="3582363"/>
            <a:ext cx="191386" cy="191386"/>
          </a:xfrm>
          <a:prstGeom prst="flowChartConnector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Flowchart: Connector 84">
            <a:extLst>
              <a:ext uri="{FF2B5EF4-FFF2-40B4-BE49-F238E27FC236}">
                <a16:creationId xmlns:a16="http://schemas.microsoft.com/office/drawing/2014/main" id="{1EA46D3C-EF97-C943-1195-58AF3E761C12}"/>
              </a:ext>
            </a:extLst>
          </p:cNvPr>
          <p:cNvSpPr/>
          <p:nvPr/>
        </p:nvSpPr>
        <p:spPr>
          <a:xfrm>
            <a:off x="7149952" y="3773749"/>
            <a:ext cx="191386" cy="191386"/>
          </a:xfrm>
          <a:prstGeom prst="flowChartConnector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Flowchart: Connector 85">
            <a:extLst>
              <a:ext uri="{FF2B5EF4-FFF2-40B4-BE49-F238E27FC236}">
                <a16:creationId xmlns:a16="http://schemas.microsoft.com/office/drawing/2014/main" id="{B7982C38-6DF9-0B92-F8D7-135334E3308C}"/>
              </a:ext>
            </a:extLst>
          </p:cNvPr>
          <p:cNvSpPr/>
          <p:nvPr/>
        </p:nvSpPr>
        <p:spPr>
          <a:xfrm>
            <a:off x="6026454" y="3456391"/>
            <a:ext cx="191386" cy="191386"/>
          </a:xfrm>
          <a:prstGeom prst="flowChartConnector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Flowchart: Connector 86">
            <a:extLst>
              <a:ext uri="{FF2B5EF4-FFF2-40B4-BE49-F238E27FC236}">
                <a16:creationId xmlns:a16="http://schemas.microsoft.com/office/drawing/2014/main" id="{C3E991B8-C464-DB85-05B5-FBF7EE1E6EF6}"/>
              </a:ext>
            </a:extLst>
          </p:cNvPr>
          <p:cNvSpPr/>
          <p:nvPr/>
        </p:nvSpPr>
        <p:spPr>
          <a:xfrm>
            <a:off x="5824437" y="3415632"/>
            <a:ext cx="191386" cy="191386"/>
          </a:xfrm>
          <a:prstGeom prst="flowChartConnector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Flowchart: Connector 87">
            <a:extLst>
              <a:ext uri="{FF2B5EF4-FFF2-40B4-BE49-F238E27FC236}">
                <a16:creationId xmlns:a16="http://schemas.microsoft.com/office/drawing/2014/main" id="{34404C28-ECC0-B46D-BA6B-1EA7A372EBA8}"/>
              </a:ext>
            </a:extLst>
          </p:cNvPr>
          <p:cNvSpPr/>
          <p:nvPr/>
        </p:nvSpPr>
        <p:spPr>
          <a:xfrm>
            <a:off x="5649002" y="3379304"/>
            <a:ext cx="191386" cy="191386"/>
          </a:xfrm>
          <a:prstGeom prst="flowChartConnector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Flowchart: Connector 89">
            <a:extLst>
              <a:ext uri="{FF2B5EF4-FFF2-40B4-BE49-F238E27FC236}">
                <a16:creationId xmlns:a16="http://schemas.microsoft.com/office/drawing/2014/main" id="{B0FD9737-2727-EB7F-8298-BBFF90189C83}"/>
              </a:ext>
            </a:extLst>
          </p:cNvPr>
          <p:cNvSpPr/>
          <p:nvPr/>
        </p:nvSpPr>
        <p:spPr>
          <a:xfrm>
            <a:off x="6212523" y="3506009"/>
            <a:ext cx="191386" cy="191386"/>
          </a:xfrm>
          <a:prstGeom prst="flowChartConnector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3" descr="vtrans-logo">
            <a:extLst>
              <a:ext uri="{FF2B5EF4-FFF2-40B4-BE49-F238E27FC236}">
                <a16:creationId xmlns:a16="http://schemas.microsoft.com/office/drawing/2014/main" id="{105633ED-1722-3908-D719-1ABE81C5D8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0016" y="6307014"/>
            <a:ext cx="1816537" cy="432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7650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0.34618 0.21713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09" y="10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42" presetClass="path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618 0.21713 L 0.821 0.33518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33" y="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0024E-17 3.7037E-7 L 0.34618 0.21713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09" y="10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42" presetClass="path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25 0.22639 L 0.82604 0.34444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77" y="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5.55112E-17 L 0.34618 0.21713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09" y="10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000"/>
                            </p:stCondLst>
                            <p:childTnLst>
                              <p:par>
                                <p:cTn id="24" presetID="42" presetClass="path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25 0.22639 L 0.82604 0.34444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77" y="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000"/>
                            </p:stCondLst>
                            <p:childTnLst>
                              <p:par>
                                <p:cTn id="27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9000"/>
                            </p:stCondLst>
                            <p:childTnLst>
                              <p:par>
                                <p:cTn id="30" presetID="42" presetClass="path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2.59259E-6 L 0.34618 0.21713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09" y="10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0"/>
                            </p:stCondLst>
                            <p:childTnLst>
                              <p:par>
                                <p:cTn id="33" presetID="42" presetClass="path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618 0.21713 L 0.82101 0.33519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33" y="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2000"/>
                            </p:stCondLst>
                            <p:childTnLst>
                              <p:par>
                                <p:cTn id="36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33333E-6 L 0.34618 0.21713 " pathEditMode="relative" rAng="0" ptsTypes="AA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09" y="10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000"/>
                            </p:stCondLst>
                            <p:childTnLst>
                              <p:par>
                                <p:cTn id="41" presetID="42" presetClass="path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25 0.22639 L 0.82604 0.34445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77" y="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1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1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2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3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4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5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6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57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8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58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59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6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61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61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62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63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64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64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65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66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67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67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68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6900"/>
                            </p:stCondLst>
                            <p:childTnLst>
                              <p:par>
                                <p:cTn id="129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7000"/>
                            </p:stCondLst>
                            <p:childTnLst>
                              <p:par>
                                <p:cTn id="1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7000"/>
                            </p:stCondLst>
                            <p:childTnLst>
                              <p:par>
                                <p:cTn id="137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7100"/>
                            </p:stCondLst>
                            <p:childTnLst>
                              <p:par>
                                <p:cTn id="140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7200"/>
                            </p:stCondLst>
                            <p:childTnLst>
                              <p:par>
                                <p:cTn id="143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7300"/>
                            </p:stCondLst>
                            <p:childTnLst>
                              <p:par>
                                <p:cTn id="1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7300"/>
                            </p:stCondLst>
                            <p:childTnLst>
                              <p:par>
                                <p:cTn id="151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7400"/>
                            </p:stCondLst>
                            <p:childTnLst>
                              <p:par>
                                <p:cTn id="154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7500"/>
                            </p:stCondLst>
                            <p:childTnLst>
                              <p:par>
                                <p:cTn id="157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7600"/>
                            </p:stCondLst>
                            <p:childTnLst>
                              <p:par>
                                <p:cTn id="1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7600"/>
                            </p:stCondLst>
                            <p:childTnLst>
                              <p:par>
                                <p:cTn id="165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7700"/>
                            </p:stCondLst>
                            <p:childTnLst>
                              <p:par>
                                <p:cTn id="168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7800"/>
                            </p:stCondLst>
                            <p:childTnLst>
                              <p:par>
                                <p:cTn id="171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7900"/>
                            </p:stCondLst>
                            <p:childTnLst>
                              <p:par>
                                <p:cTn id="1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7900"/>
                            </p:stCondLst>
                            <p:childTnLst>
                              <p:par>
                                <p:cTn id="179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18000"/>
                            </p:stCondLst>
                            <p:childTnLst>
                              <p:par>
                                <p:cTn id="182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8100"/>
                            </p:stCondLst>
                            <p:childTnLst>
                              <p:par>
                                <p:cTn id="185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  <p:bldP spid="22" grpId="2" animBg="1"/>
      <p:bldP spid="23" grpId="0" animBg="1"/>
      <p:bldP spid="23" grpId="1" animBg="1"/>
      <p:bldP spid="23" grpId="2" animBg="1"/>
      <p:bldP spid="24" grpId="0" animBg="1"/>
      <p:bldP spid="24" grpId="1" animBg="1"/>
      <p:bldP spid="24" grpId="2" animBg="1"/>
      <p:bldP spid="25" grpId="0" animBg="1"/>
      <p:bldP spid="25" grpId="1" animBg="1"/>
      <p:bldP spid="25" grpId="2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6" grpId="0" animBg="1"/>
      <p:bldP spid="37" grpId="0" animBg="1"/>
      <p:bldP spid="38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9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2543A-78B2-0169-AF59-8A3F4659D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Hydraulic Model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31895C-ED09-2C85-F059-519D512B11DC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0" y="1538288"/>
            <a:ext cx="7780338" cy="4035425"/>
          </a:xfrm>
        </p:spPr>
        <p:txBody>
          <a:bodyPr/>
          <a:lstStyle/>
          <a:p>
            <a:r>
              <a:rPr lang="en-US" dirty="0"/>
              <a:t>What is a hydraulic model? </a:t>
            </a:r>
          </a:p>
          <a:p>
            <a:pPr lvl="1"/>
            <a:r>
              <a:rPr lang="en-US" dirty="0"/>
              <a:t>A physical or mathematical representation of a flow situation </a:t>
            </a:r>
          </a:p>
          <a:p>
            <a:r>
              <a:rPr lang="en-US" dirty="0"/>
              <a:t>What is used to develop a hydraulic model?</a:t>
            </a:r>
          </a:p>
          <a:p>
            <a:pPr lvl="1"/>
            <a:r>
              <a:rPr lang="en-US" dirty="0"/>
              <a:t>Topographic Survey , LiDAR, Aerial Photograph </a:t>
            </a:r>
          </a:p>
          <a:p>
            <a:pPr lvl="1"/>
            <a:r>
              <a:rPr lang="en-US"/>
              <a:t>Site </a:t>
            </a:r>
            <a:r>
              <a:rPr lang="en-US" dirty="0"/>
              <a:t>Visit was performed to help determine failure modes and estimate roughness parameters</a:t>
            </a:r>
          </a:p>
          <a:p>
            <a:r>
              <a:rPr lang="en-US" dirty="0"/>
              <a:t>What was modeled? </a:t>
            </a:r>
          </a:p>
          <a:p>
            <a:pPr lvl="1"/>
            <a:r>
              <a:rPr lang="en-US" dirty="0"/>
              <a:t>A 24-hour 100-year flood event was estimated with the use of a USDA Design Rainfall Event</a:t>
            </a:r>
          </a:p>
          <a:p>
            <a:pPr lvl="1"/>
            <a:r>
              <a:rPr lang="en-US" dirty="0"/>
              <a:t>Existing Site and Bridge Conditions with a moveable bed and sediment load (Sediment Transport Model)</a:t>
            </a:r>
          </a:p>
          <a:p>
            <a:pPr lvl="1"/>
            <a:r>
              <a:rPr lang="en-US" dirty="0"/>
              <a:t>Hypothetical Conditions – Raised the bridge and road by 5-ft with a bridge span of approximately 70-ft</a:t>
            </a:r>
          </a:p>
          <a:p>
            <a:pPr lvl="1"/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4" name="Picture 3" descr="vtrans-logo">
            <a:extLst>
              <a:ext uri="{FF2B5EF4-FFF2-40B4-BE49-F238E27FC236}">
                <a16:creationId xmlns:a16="http://schemas.microsoft.com/office/drawing/2014/main" id="{BCEFE866-F08F-7780-EC0C-9B07C50650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0016" y="6307014"/>
            <a:ext cx="1816537" cy="432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7619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Velocity">
            <a:hlinkClick r:id="" action="ppaction://media"/>
            <a:extLst>
              <a:ext uri="{FF2B5EF4-FFF2-40B4-BE49-F238E27FC236}">
                <a16:creationId xmlns:a16="http://schemas.microsoft.com/office/drawing/2014/main" id="{87A2F1F9-6234-2F57-2728-095A1A0F4F63}"/>
              </a:ext>
            </a:extLst>
          </p:cNvPr>
          <p:cNvPicPr>
            <a:picLocks noGrp="1" noChangeAspect="1"/>
          </p:cNvPicPr>
          <p:nvPr>
            <p:ph type="pic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lum bright="-20000" contrast="-20000"/>
          </a:blip>
          <a:stretch>
            <a:fillRect/>
          </a:stretch>
        </p:blipFill>
        <p:spPr>
          <a:xfrm>
            <a:off x="0" y="45720"/>
            <a:ext cx="9144000" cy="6766560"/>
          </a:xfrm>
          <a:noFill/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5D6BAD97-8A4A-96BA-8796-4EDEEF4A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5943600"/>
            <a:ext cx="7162800" cy="566738"/>
          </a:xfrm>
        </p:spPr>
        <p:txBody>
          <a:bodyPr wrap="square" anchor="b">
            <a:normAutofit/>
          </a:bodyPr>
          <a:lstStyle/>
          <a:p>
            <a:r>
              <a:rPr lang="en-US" dirty="0"/>
              <a:t>Existing Floodplain Extents</a:t>
            </a:r>
          </a:p>
        </p:txBody>
      </p:sp>
      <p:sp>
        <p:nvSpPr>
          <p:cNvPr id="2" name="Callout: Bent Line with Accent Bar 1">
            <a:extLst>
              <a:ext uri="{FF2B5EF4-FFF2-40B4-BE49-F238E27FC236}">
                <a16:creationId xmlns:a16="http://schemas.microsoft.com/office/drawing/2014/main" id="{E9399840-8E84-CC7B-5389-9622DE3A9176}"/>
              </a:ext>
            </a:extLst>
          </p:cNvPr>
          <p:cNvSpPr/>
          <p:nvPr/>
        </p:nvSpPr>
        <p:spPr>
          <a:xfrm>
            <a:off x="5576263" y="389951"/>
            <a:ext cx="1637414" cy="489098"/>
          </a:xfrm>
          <a:prstGeom prst="accent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260015"/>
              <a:gd name="adj6" fmla="val -148340"/>
            </a:avLst>
          </a:prstGeom>
          <a:ln w="12700"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Falls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BB3FA68F-3723-ECFB-FA30-41BECCF9490E}"/>
              </a:ext>
            </a:extLst>
          </p:cNvPr>
          <p:cNvCxnSpPr/>
          <p:nvPr/>
        </p:nvCxnSpPr>
        <p:spPr>
          <a:xfrm>
            <a:off x="2741512" y="1556174"/>
            <a:ext cx="725715" cy="19594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allout: Bent Line with Accent Bar 3">
            <a:extLst>
              <a:ext uri="{FF2B5EF4-FFF2-40B4-BE49-F238E27FC236}">
                <a16:creationId xmlns:a16="http://schemas.microsoft.com/office/drawing/2014/main" id="{9C5BA1F0-6D75-7434-E8F6-42792913D4A7}"/>
              </a:ext>
            </a:extLst>
          </p:cNvPr>
          <p:cNvSpPr/>
          <p:nvPr/>
        </p:nvSpPr>
        <p:spPr>
          <a:xfrm>
            <a:off x="6334550" y="1410015"/>
            <a:ext cx="1637414" cy="489098"/>
          </a:xfrm>
          <a:prstGeom prst="accent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260015"/>
              <a:gd name="adj6" fmla="val -148340"/>
            </a:avLst>
          </a:prstGeom>
          <a:ln w="12700"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Bridge</a:t>
            </a:r>
          </a:p>
        </p:txBody>
      </p:sp>
      <p:sp>
        <p:nvSpPr>
          <p:cNvPr id="6" name="Callout: Bent Line with Accent Bar 5">
            <a:extLst>
              <a:ext uri="{FF2B5EF4-FFF2-40B4-BE49-F238E27FC236}">
                <a16:creationId xmlns:a16="http://schemas.microsoft.com/office/drawing/2014/main" id="{1BA693AD-CB22-E6F8-3032-7F67D7DF9CD3}"/>
              </a:ext>
            </a:extLst>
          </p:cNvPr>
          <p:cNvSpPr/>
          <p:nvPr/>
        </p:nvSpPr>
        <p:spPr>
          <a:xfrm>
            <a:off x="7213677" y="3496244"/>
            <a:ext cx="1637414" cy="489098"/>
          </a:xfrm>
          <a:prstGeom prst="accent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454390"/>
              <a:gd name="adj6" fmla="val -108451"/>
            </a:avLst>
          </a:prstGeom>
          <a:ln w="12700"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Downstream Bend</a:t>
            </a:r>
          </a:p>
        </p:txBody>
      </p:sp>
      <p:pic>
        <p:nvPicPr>
          <p:cNvPr id="8" name="Picture 3" descr="vtrans-logo">
            <a:extLst>
              <a:ext uri="{FF2B5EF4-FFF2-40B4-BE49-F238E27FC236}">
                <a16:creationId xmlns:a16="http://schemas.microsoft.com/office/drawing/2014/main" id="{1020FBD0-0236-C86C-D368-9D40AD205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0016" y="6307014"/>
            <a:ext cx="1816537" cy="432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2167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eposition">
            <a:hlinkClick r:id="" action="ppaction://media"/>
            <a:extLst>
              <a:ext uri="{FF2B5EF4-FFF2-40B4-BE49-F238E27FC236}">
                <a16:creationId xmlns:a16="http://schemas.microsoft.com/office/drawing/2014/main" id="{7663267E-D4EC-A41B-207C-B3DC422638FF}"/>
              </a:ext>
            </a:extLst>
          </p:cNvPr>
          <p:cNvPicPr>
            <a:picLocks noGrp="1" noChangeAspect="1"/>
          </p:cNvPicPr>
          <p:nvPr>
            <p:ph type="pic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lum bright="-20000"/>
          </a:blip>
          <a:stretch>
            <a:fillRect/>
          </a:stretch>
        </p:blipFill>
        <p:spPr>
          <a:xfrm>
            <a:off x="0" y="45720"/>
            <a:ext cx="9144000" cy="6766560"/>
          </a:xfrm>
          <a:noFill/>
        </p:spPr>
      </p:pic>
      <p:sp>
        <p:nvSpPr>
          <p:cNvPr id="9" name="Title 2">
            <a:extLst>
              <a:ext uri="{FF2B5EF4-FFF2-40B4-BE49-F238E27FC236}">
                <a16:creationId xmlns:a16="http://schemas.microsoft.com/office/drawing/2014/main" id="{E6C2A9A1-24A1-712F-EA19-0FAF73DD3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5943600"/>
            <a:ext cx="7162800" cy="566738"/>
          </a:xfrm>
        </p:spPr>
        <p:txBody>
          <a:bodyPr/>
          <a:lstStyle/>
          <a:p>
            <a:r>
              <a:rPr lang="en-US" dirty="0"/>
              <a:t>Existing Deposition</a:t>
            </a:r>
          </a:p>
        </p:txBody>
      </p:sp>
      <p:sp>
        <p:nvSpPr>
          <p:cNvPr id="2" name="Callout: Bent Line with Accent Bar 1">
            <a:extLst>
              <a:ext uri="{FF2B5EF4-FFF2-40B4-BE49-F238E27FC236}">
                <a16:creationId xmlns:a16="http://schemas.microsoft.com/office/drawing/2014/main" id="{67945FED-D562-BD0B-A2BA-FE8D653F3415}"/>
              </a:ext>
            </a:extLst>
          </p:cNvPr>
          <p:cNvSpPr/>
          <p:nvPr/>
        </p:nvSpPr>
        <p:spPr>
          <a:xfrm>
            <a:off x="5200579" y="45720"/>
            <a:ext cx="1637414" cy="489098"/>
          </a:xfrm>
          <a:prstGeom prst="accent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260015"/>
              <a:gd name="adj6" fmla="val -148340"/>
            </a:avLst>
          </a:prstGeom>
          <a:ln w="12700"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Falls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69946EA-21BA-3493-A1CC-B472B6BD6E38}"/>
              </a:ext>
            </a:extLst>
          </p:cNvPr>
          <p:cNvCxnSpPr/>
          <p:nvPr/>
        </p:nvCxnSpPr>
        <p:spPr>
          <a:xfrm>
            <a:off x="2365828" y="1211943"/>
            <a:ext cx="725715" cy="19594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llout: Bent Line with Accent Bar 5">
            <a:extLst>
              <a:ext uri="{FF2B5EF4-FFF2-40B4-BE49-F238E27FC236}">
                <a16:creationId xmlns:a16="http://schemas.microsoft.com/office/drawing/2014/main" id="{78ED94F4-8EC5-619D-4846-7EDC69554C24}"/>
              </a:ext>
            </a:extLst>
          </p:cNvPr>
          <p:cNvSpPr/>
          <p:nvPr/>
        </p:nvSpPr>
        <p:spPr>
          <a:xfrm>
            <a:off x="6107722" y="1065365"/>
            <a:ext cx="1637414" cy="489098"/>
          </a:xfrm>
          <a:prstGeom prst="accent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260015"/>
              <a:gd name="adj6" fmla="val -148340"/>
            </a:avLst>
          </a:prstGeom>
          <a:ln w="12700"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Bridge</a:t>
            </a:r>
          </a:p>
        </p:txBody>
      </p:sp>
      <p:sp>
        <p:nvSpPr>
          <p:cNvPr id="7" name="Callout: Bent Line with Accent Bar 6">
            <a:extLst>
              <a:ext uri="{FF2B5EF4-FFF2-40B4-BE49-F238E27FC236}">
                <a16:creationId xmlns:a16="http://schemas.microsoft.com/office/drawing/2014/main" id="{F91258C8-2A07-8898-A7A2-50390B197EB3}"/>
              </a:ext>
            </a:extLst>
          </p:cNvPr>
          <p:cNvSpPr/>
          <p:nvPr/>
        </p:nvSpPr>
        <p:spPr>
          <a:xfrm>
            <a:off x="7276122" y="3938822"/>
            <a:ext cx="1637414" cy="489098"/>
          </a:xfrm>
          <a:prstGeom prst="accent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454390"/>
              <a:gd name="adj6" fmla="val -108451"/>
            </a:avLst>
          </a:prstGeom>
          <a:ln w="12700"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Downstream Bend</a:t>
            </a:r>
          </a:p>
        </p:txBody>
      </p:sp>
      <p:pic>
        <p:nvPicPr>
          <p:cNvPr id="3" name="Picture 3" descr="vtrans-logo">
            <a:extLst>
              <a:ext uri="{FF2B5EF4-FFF2-40B4-BE49-F238E27FC236}">
                <a16:creationId xmlns:a16="http://schemas.microsoft.com/office/drawing/2014/main" id="{B7370C5A-A43A-F73C-3065-5D5415A78E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0016" y="6307014"/>
            <a:ext cx="1816537" cy="432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298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>
    <p:ext uri="{6950BFC3-D8DA-4A85-94F7-54DA5524770B}">
      <p188:commentRel xmlns:p188="http://schemas.microsoft.com/office/powerpoint/2018/8/main" r:id="rId5"/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alls_XS">
            <a:hlinkClick r:id="" action="ppaction://media"/>
            <a:extLst>
              <a:ext uri="{FF2B5EF4-FFF2-40B4-BE49-F238E27FC236}">
                <a16:creationId xmlns:a16="http://schemas.microsoft.com/office/drawing/2014/main" id="{D130F0A1-EB7D-DE0F-C4A2-DF8DB09C3AF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03274" y="715925"/>
            <a:ext cx="6350232" cy="3360331"/>
          </a:xfrm>
          <a:prstGeom prst="rect">
            <a:avLst/>
          </a:prstGeom>
        </p:spPr>
      </p:pic>
      <p:pic>
        <p:nvPicPr>
          <p:cNvPr id="8" name="Deposition">
            <a:hlinkClick r:id="" action="ppaction://media"/>
            <a:extLst>
              <a:ext uri="{FF2B5EF4-FFF2-40B4-BE49-F238E27FC236}">
                <a16:creationId xmlns:a16="http://schemas.microsoft.com/office/drawing/2014/main" id="{591D634B-32BC-71C0-FE9F-4DBCBEF76F4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>
            <a:lum bright="-20000" contrast="-20000"/>
          </a:blip>
          <a:stretch>
            <a:fillRect/>
          </a:stretch>
        </p:blipFill>
        <p:spPr>
          <a:xfrm>
            <a:off x="5296806" y="4208129"/>
            <a:ext cx="3400625" cy="2517997"/>
          </a:xfrm>
          <a:prstGeom prst="rect">
            <a:avLst/>
          </a:prstGeom>
        </p:spPr>
      </p:pic>
      <p:sp>
        <p:nvSpPr>
          <p:cNvPr id="9" name="Callout: Bent Line 8">
            <a:extLst>
              <a:ext uri="{FF2B5EF4-FFF2-40B4-BE49-F238E27FC236}">
                <a16:creationId xmlns:a16="http://schemas.microsoft.com/office/drawing/2014/main" id="{0DB6A7D6-BEC2-F470-3B5F-B211E4B4E8FD}"/>
              </a:ext>
            </a:extLst>
          </p:cNvPr>
          <p:cNvSpPr/>
          <p:nvPr/>
        </p:nvSpPr>
        <p:spPr>
          <a:xfrm>
            <a:off x="7336465" y="3579628"/>
            <a:ext cx="1438940" cy="496628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251330"/>
              <a:gd name="adj6" fmla="val -6003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Bottom of Falls Location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F20B3F57-3126-D02E-6FDF-91F5761247FA}"/>
              </a:ext>
            </a:extLst>
          </p:cNvPr>
          <p:cNvCxnSpPr/>
          <p:nvPr/>
        </p:nvCxnSpPr>
        <p:spPr>
          <a:xfrm>
            <a:off x="2892056" y="2296633"/>
            <a:ext cx="0" cy="128299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D929D84-292E-47D8-31C6-048C429A2B5D}"/>
              </a:ext>
            </a:extLst>
          </p:cNvPr>
          <p:cNvCxnSpPr/>
          <p:nvPr/>
        </p:nvCxnSpPr>
        <p:spPr>
          <a:xfrm>
            <a:off x="6064250" y="4597400"/>
            <a:ext cx="412750" cy="1651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llout: Bent Line 6">
            <a:extLst>
              <a:ext uri="{FF2B5EF4-FFF2-40B4-BE49-F238E27FC236}">
                <a16:creationId xmlns:a16="http://schemas.microsoft.com/office/drawing/2014/main" id="{64445CE8-FB91-625F-32C3-7FCE7E6BB1A0}"/>
              </a:ext>
            </a:extLst>
          </p:cNvPr>
          <p:cNvSpPr/>
          <p:nvPr/>
        </p:nvSpPr>
        <p:spPr>
          <a:xfrm>
            <a:off x="7258491" y="2932372"/>
            <a:ext cx="1438940" cy="496628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351063"/>
              <a:gd name="adj6" fmla="val -6930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Falls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3033D3-C906-906F-D523-E9C35C1B5D96}"/>
              </a:ext>
            </a:extLst>
          </p:cNvPr>
          <p:cNvSpPr txBox="1"/>
          <p:nvPr/>
        </p:nvSpPr>
        <p:spPr>
          <a:xfrm>
            <a:off x="2927349" y="2819400"/>
            <a:ext cx="19644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10-ft of Deposition</a:t>
            </a:r>
          </a:p>
        </p:txBody>
      </p:sp>
      <p:pic>
        <p:nvPicPr>
          <p:cNvPr id="2" name="Picture 3" descr="vtrans-logo">
            <a:extLst>
              <a:ext uri="{FF2B5EF4-FFF2-40B4-BE49-F238E27FC236}">
                <a16:creationId xmlns:a16="http://schemas.microsoft.com/office/drawing/2014/main" id="{8B5F6943-26AB-B09F-F18D-03411D753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491" y="131874"/>
            <a:ext cx="1816537" cy="432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969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4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40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641DB7-6E80-A52E-3F11-7A51685C2F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88" y="292299"/>
            <a:ext cx="8963025" cy="5601890"/>
          </a:xfrm>
          <a:prstGeom prst="rect">
            <a:avLst/>
          </a:prstGeom>
          <a:noFill/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7144A5A-66BB-C9C2-0816-D5DC623553ED}"/>
              </a:ext>
            </a:extLst>
          </p:cNvPr>
          <p:cNvCxnSpPr>
            <a:cxnSpLocks/>
          </p:cNvCxnSpPr>
          <p:nvPr/>
        </p:nvCxnSpPr>
        <p:spPr>
          <a:xfrm>
            <a:off x="567959" y="1055642"/>
            <a:ext cx="3810000" cy="209550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BFB70E3-F035-9FE1-1AD9-E1FCE296FE78}"/>
              </a:ext>
            </a:extLst>
          </p:cNvPr>
          <p:cNvCxnSpPr>
            <a:cxnSpLocks/>
          </p:cNvCxnSpPr>
          <p:nvPr/>
        </p:nvCxnSpPr>
        <p:spPr>
          <a:xfrm>
            <a:off x="571500" y="1059180"/>
            <a:ext cx="3810000" cy="209550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C0D3C40-2C8E-4A79-1D07-4CF9D62AC468}"/>
              </a:ext>
            </a:extLst>
          </p:cNvPr>
          <p:cNvCxnSpPr/>
          <p:nvPr/>
        </p:nvCxnSpPr>
        <p:spPr>
          <a:xfrm>
            <a:off x="8413750" y="5238750"/>
            <a:ext cx="0" cy="9144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29357200-4040-13CC-A793-41E4512A5A7C}"/>
              </a:ext>
            </a:extLst>
          </p:cNvPr>
          <p:cNvSpPr txBox="1"/>
          <p:nvPr/>
        </p:nvSpPr>
        <p:spPr>
          <a:xfrm>
            <a:off x="8385424" y="5721012"/>
            <a:ext cx="893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&gt;40ft</a:t>
            </a:r>
          </a:p>
        </p:txBody>
      </p:sp>
      <p:sp>
        <p:nvSpPr>
          <p:cNvPr id="16" name="TextBox 24">
            <a:extLst>
              <a:ext uri="{FF2B5EF4-FFF2-40B4-BE49-F238E27FC236}">
                <a16:creationId xmlns:a16="http://schemas.microsoft.com/office/drawing/2014/main" id="{07A31F62-A647-EA6E-76D6-160EBF061FF7}"/>
              </a:ext>
            </a:extLst>
          </p:cNvPr>
          <p:cNvSpPr txBox="1"/>
          <p:nvPr/>
        </p:nvSpPr>
        <p:spPr>
          <a:xfrm>
            <a:off x="2337548" y="1370682"/>
            <a:ext cx="2043952" cy="542925"/>
          </a:xfrm>
          <a:prstGeom prst="rect">
            <a:avLst/>
          </a:prstGeom>
          <a:solidFill>
            <a:schemeClr val="lt1"/>
          </a:solidFill>
          <a:ln w="9525" cmpd="sng">
            <a:solidFill>
              <a:schemeClr val="lt1">
                <a:shade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/>
              <a:t>Average upstream slope </a:t>
            </a:r>
          </a:p>
          <a:p>
            <a:r>
              <a:rPr lang="en-US" sz="1100"/>
              <a:t>1ft drop over 39 ft +/-</a:t>
            </a:r>
          </a:p>
        </p:txBody>
      </p:sp>
      <p:sp>
        <p:nvSpPr>
          <p:cNvPr id="23" name="Callout: Bent Line with Accent Bar 22">
            <a:extLst>
              <a:ext uri="{FF2B5EF4-FFF2-40B4-BE49-F238E27FC236}">
                <a16:creationId xmlns:a16="http://schemas.microsoft.com/office/drawing/2014/main" id="{510CF5BB-693D-5602-A43C-27EC263307B5}"/>
              </a:ext>
            </a:extLst>
          </p:cNvPr>
          <p:cNvSpPr/>
          <p:nvPr/>
        </p:nvSpPr>
        <p:spPr>
          <a:xfrm>
            <a:off x="6230679" y="2551814"/>
            <a:ext cx="1637414" cy="489098"/>
          </a:xfrm>
          <a:prstGeom prst="accent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351630"/>
              <a:gd name="adj6" fmla="val -49134"/>
            </a:avLst>
          </a:prstGeom>
          <a:ln w="12700"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Bridge Location</a:t>
            </a:r>
          </a:p>
        </p:txBody>
      </p:sp>
      <p:sp>
        <p:nvSpPr>
          <p:cNvPr id="2" name="Callout: Bent Line with Accent Bar 1">
            <a:extLst>
              <a:ext uri="{FF2B5EF4-FFF2-40B4-BE49-F238E27FC236}">
                <a16:creationId xmlns:a16="http://schemas.microsoft.com/office/drawing/2014/main" id="{0C7DEFFD-E8B8-DF07-EFBC-DD3A41DAED86}"/>
              </a:ext>
            </a:extLst>
          </p:cNvPr>
          <p:cNvSpPr/>
          <p:nvPr/>
        </p:nvSpPr>
        <p:spPr>
          <a:xfrm>
            <a:off x="6144007" y="1669058"/>
            <a:ext cx="1637414" cy="489098"/>
          </a:xfrm>
          <a:prstGeom prst="accent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398007"/>
              <a:gd name="adj6" fmla="val -89394"/>
            </a:avLst>
          </a:prstGeom>
          <a:ln w="12700"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Falls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43B3BF0-D472-1B19-1D69-559767C78692}"/>
              </a:ext>
            </a:extLst>
          </p:cNvPr>
          <p:cNvCxnSpPr>
            <a:cxnSpLocks/>
          </p:cNvCxnSpPr>
          <p:nvPr/>
        </p:nvCxnSpPr>
        <p:spPr>
          <a:xfrm flipH="1" flipV="1">
            <a:off x="4447809" y="3122567"/>
            <a:ext cx="514716" cy="108113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5B837A1-246E-B0DF-7708-CB7BBBEBCB85}"/>
              </a:ext>
            </a:extLst>
          </p:cNvPr>
          <p:cNvCxnSpPr/>
          <p:nvPr/>
        </p:nvCxnSpPr>
        <p:spPr>
          <a:xfrm flipH="1">
            <a:off x="4340225" y="3121025"/>
            <a:ext cx="117475" cy="301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9AE7EC2-E47D-6688-E9D2-852A2B26B035}"/>
              </a:ext>
            </a:extLst>
          </p:cNvPr>
          <p:cNvCxnSpPr/>
          <p:nvPr/>
        </p:nvCxnSpPr>
        <p:spPr>
          <a:xfrm flipH="1">
            <a:off x="4851400" y="4203700"/>
            <a:ext cx="117475" cy="301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llout: Bent Line with Accent Bar 13">
            <a:extLst>
              <a:ext uri="{FF2B5EF4-FFF2-40B4-BE49-F238E27FC236}">
                <a16:creationId xmlns:a16="http://schemas.microsoft.com/office/drawing/2014/main" id="{0C25C00D-BBF8-2B83-E8C7-CD91CBE88044}"/>
              </a:ext>
            </a:extLst>
          </p:cNvPr>
          <p:cNvSpPr/>
          <p:nvPr/>
        </p:nvSpPr>
        <p:spPr>
          <a:xfrm>
            <a:off x="6390109" y="3293177"/>
            <a:ext cx="1637414" cy="489098"/>
          </a:xfrm>
          <a:prstGeom prst="accentCallout2">
            <a:avLst>
              <a:gd name="adj1" fmla="val 21718"/>
              <a:gd name="adj2" fmla="val 103355"/>
              <a:gd name="adj3" fmla="val 21718"/>
              <a:gd name="adj4" fmla="val 111420"/>
              <a:gd name="adj5" fmla="val 393175"/>
              <a:gd name="adj6" fmla="val 125490"/>
            </a:avLst>
          </a:prstGeom>
          <a:ln w="12700"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Downstream Bend</a:t>
            </a:r>
          </a:p>
        </p:txBody>
      </p:sp>
      <p:pic>
        <p:nvPicPr>
          <p:cNvPr id="7" name="Picture 3" descr="vtrans-logo">
            <a:extLst>
              <a:ext uri="{FF2B5EF4-FFF2-40B4-BE49-F238E27FC236}">
                <a16:creationId xmlns:a16="http://schemas.microsoft.com/office/drawing/2014/main" id="{FF9B2BB3-B9FE-3C91-675C-8288D6E05C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0016" y="6307014"/>
            <a:ext cx="1816537" cy="432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0546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96296E-6 L 0.46198 0.45718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14" y="2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</p:bldLst>
  </p:timing>
  <p:extLst>
    <p:ext uri="{6950BFC3-D8DA-4A85-94F7-54DA5524770B}">
      <p188:commentRel xmlns:p188="http://schemas.microsoft.com/office/powerpoint/2018/8/main" r:id="rId3"/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3"/>
          <p:cNvSpPr>
            <a:spLocks noGrp="1"/>
          </p:cNvSpPr>
          <p:nvPr>
            <p:ph type="title"/>
          </p:nvPr>
        </p:nvSpPr>
        <p:spPr>
          <a:xfrm>
            <a:off x="316523" y="298085"/>
            <a:ext cx="8229600" cy="1143000"/>
          </a:xfrm>
        </p:spPr>
        <p:txBody>
          <a:bodyPr/>
          <a:lstStyle/>
          <a:p>
            <a:r>
              <a:rPr lang="en-US" dirty="0"/>
              <a:t>Introductions</a:t>
            </a:r>
          </a:p>
        </p:txBody>
      </p:sp>
      <p:sp>
        <p:nvSpPr>
          <p:cNvPr id="4099" name="Content Placeholder 4"/>
          <p:cNvSpPr>
            <a:spLocks noGrp="1"/>
          </p:cNvSpPr>
          <p:nvPr>
            <p:ph idx="4294967295"/>
          </p:nvPr>
        </p:nvSpPr>
        <p:spPr>
          <a:xfrm>
            <a:off x="1853917" y="1276416"/>
            <a:ext cx="5029766" cy="4572000"/>
          </a:xfrm>
        </p:spPr>
        <p:txBody>
          <a:bodyPr/>
          <a:lstStyle/>
          <a:p>
            <a:pPr marL="398462" indent="0" algn="ctr">
              <a:buNone/>
            </a:pPr>
            <a:endParaRPr lang="en-US" dirty="0"/>
          </a:p>
          <a:p>
            <a:pPr marL="398462" indent="0" algn="ctr">
              <a:buNone/>
            </a:pPr>
            <a:r>
              <a:rPr lang="en-US" sz="2400" b="1" dirty="0"/>
              <a:t>Cory Burrall, P.E.</a:t>
            </a:r>
          </a:p>
          <a:p>
            <a:pPr marL="398462" indent="0" algn="ctr">
              <a:buNone/>
            </a:pPr>
            <a:r>
              <a:rPr lang="en-US" dirty="0" err="1"/>
              <a:t>VTrans</a:t>
            </a:r>
            <a:r>
              <a:rPr lang="en-US" dirty="0"/>
              <a:t> Structures Project Manager</a:t>
            </a:r>
          </a:p>
          <a:p>
            <a:pPr marL="398462" indent="0" algn="ctr">
              <a:buNone/>
            </a:pPr>
            <a:endParaRPr lang="en-US" dirty="0"/>
          </a:p>
          <a:p>
            <a:pPr marL="398462" indent="0" algn="ctr">
              <a:buNone/>
            </a:pPr>
            <a:r>
              <a:rPr lang="en-US" sz="2400" b="1" dirty="0"/>
              <a:t>Fianna Barrows, P.E.</a:t>
            </a:r>
          </a:p>
          <a:p>
            <a:pPr marL="398462" indent="0" algn="ctr">
              <a:buNone/>
            </a:pPr>
            <a:r>
              <a:rPr lang="en-US" dirty="0" err="1"/>
              <a:t>VTrans</a:t>
            </a:r>
            <a:r>
              <a:rPr lang="en-US" dirty="0"/>
              <a:t> Structures Lead Design Engineer</a:t>
            </a:r>
          </a:p>
          <a:p>
            <a:pPr marL="398462" indent="0" algn="ctr">
              <a:buNone/>
            </a:pPr>
            <a:endParaRPr lang="en-US" sz="2400" b="1" dirty="0"/>
          </a:p>
          <a:p>
            <a:pPr marL="398462" indent="0" algn="ctr">
              <a:buNone/>
            </a:pPr>
            <a:r>
              <a:rPr lang="en-US" sz="2400" b="1" dirty="0"/>
              <a:t>Jeff DeGraff, P.E. </a:t>
            </a:r>
          </a:p>
          <a:p>
            <a:pPr marL="398462" indent="0" algn="ctr">
              <a:buNone/>
            </a:pPr>
            <a:r>
              <a:rPr lang="en-US" dirty="0" err="1"/>
              <a:t>VTrans</a:t>
            </a:r>
            <a:r>
              <a:rPr lang="en-US" dirty="0"/>
              <a:t> Hydraulics Project Engineer</a:t>
            </a:r>
          </a:p>
          <a:p>
            <a:pPr marL="398462" indent="0" algn="ctr">
              <a:buNone/>
            </a:pPr>
            <a:endParaRPr lang="en-US" dirty="0"/>
          </a:p>
          <a:p>
            <a:pPr marL="398462" indent="0" algn="ctr">
              <a:buNone/>
            </a:pPr>
            <a:endParaRPr lang="en-US" dirty="0"/>
          </a:p>
        </p:txBody>
      </p:sp>
      <p:pic>
        <p:nvPicPr>
          <p:cNvPr id="2" name="Picture 3" descr="vtrans-logo">
            <a:extLst>
              <a:ext uri="{FF2B5EF4-FFF2-40B4-BE49-F238E27FC236}">
                <a16:creationId xmlns:a16="http://schemas.microsoft.com/office/drawing/2014/main" id="{92F28BE2-C1E9-78DC-0B85-584F96B567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0016" y="6307014"/>
            <a:ext cx="1816537" cy="432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8383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19050" y="-11111"/>
            <a:ext cx="8592527" cy="1143000"/>
          </a:xfrm>
        </p:spPr>
        <p:txBody>
          <a:bodyPr/>
          <a:lstStyle/>
          <a:p>
            <a:pPr algn="ctr"/>
            <a:r>
              <a:rPr lang="en-US" dirty="0"/>
              <a:t>Design Criteria and Considerations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0" y="1131889"/>
            <a:ext cx="8690708" cy="5284542"/>
          </a:xfrm>
        </p:spPr>
        <p:txBody>
          <a:bodyPr>
            <a:noAutofit/>
          </a:bodyPr>
          <a:lstStyle/>
          <a:p>
            <a:r>
              <a:rPr lang="en-US" sz="2400" dirty="0"/>
              <a:t>Criteria:</a:t>
            </a:r>
          </a:p>
          <a:p>
            <a:pPr lvl="1"/>
            <a:r>
              <a:rPr lang="en-US" sz="2200" dirty="0"/>
              <a:t>Average Daily Traffic (ADT) - 2,056 vehicles per day </a:t>
            </a:r>
          </a:p>
          <a:p>
            <a:pPr lvl="1"/>
            <a:r>
              <a:rPr lang="en-US" sz="2200" dirty="0"/>
              <a:t>Design Hourly Volume - 258 vehicles per hour</a:t>
            </a:r>
          </a:p>
          <a:p>
            <a:pPr lvl="1"/>
            <a:r>
              <a:rPr lang="en-US" sz="2200" dirty="0"/>
              <a:t>% Trucks: 4.7%</a:t>
            </a:r>
          </a:p>
          <a:p>
            <a:pPr lvl="1"/>
            <a:r>
              <a:rPr lang="en-US" sz="2200" dirty="0"/>
              <a:t>Design speed of 35 mph</a:t>
            </a:r>
          </a:p>
          <a:p>
            <a:pPr lvl="1"/>
            <a:r>
              <a:rPr lang="en-US" sz="2200" dirty="0"/>
              <a:t>Vertical sight distance standards</a:t>
            </a:r>
          </a:p>
          <a:p>
            <a:pPr lvl="1"/>
            <a:r>
              <a:rPr lang="en-US" sz="2200" dirty="0"/>
              <a:t>Bridge width standards</a:t>
            </a:r>
          </a:p>
          <a:p>
            <a:pPr lvl="1"/>
            <a:r>
              <a:rPr lang="en-US" sz="2200" dirty="0"/>
              <a:t>Waterway clearance and hydraulic capacity</a:t>
            </a:r>
          </a:p>
          <a:p>
            <a:r>
              <a:rPr lang="en-US" sz="2400" dirty="0"/>
              <a:t>Considered:</a:t>
            </a:r>
          </a:p>
          <a:p>
            <a:pPr lvl="1"/>
            <a:r>
              <a:rPr lang="en-US" sz="2200" dirty="0"/>
              <a:t>Right-of-Way needed; Utility relocation needed</a:t>
            </a:r>
          </a:p>
          <a:p>
            <a:pPr lvl="1"/>
            <a:r>
              <a:rPr lang="en-US" sz="2200" dirty="0"/>
              <a:t>Adjacent property owners and drives</a:t>
            </a:r>
          </a:p>
          <a:p>
            <a:pPr lvl="1"/>
            <a:r>
              <a:rPr lang="en-US" sz="2200" dirty="0"/>
              <a:t>Historically sensitive properties </a:t>
            </a:r>
          </a:p>
          <a:p>
            <a:pPr lvl="1"/>
            <a:r>
              <a:rPr lang="en-US" sz="2200" dirty="0"/>
              <a:t>Nearby elementary school</a:t>
            </a:r>
          </a:p>
        </p:txBody>
      </p:sp>
      <p:pic>
        <p:nvPicPr>
          <p:cNvPr id="2" name="Picture 3" descr="vtrans-logo">
            <a:extLst>
              <a:ext uri="{FF2B5EF4-FFF2-40B4-BE49-F238E27FC236}">
                <a16:creationId xmlns:a16="http://schemas.microsoft.com/office/drawing/2014/main" id="{90F146B4-50C1-9680-EF98-550FE04175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0016" y="6307014"/>
            <a:ext cx="1816537" cy="432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26403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63951"/>
            <a:ext cx="7533861" cy="6270495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en-US" sz="2400" dirty="0"/>
              <a:t>No Action</a:t>
            </a:r>
          </a:p>
          <a:p>
            <a:pPr lvl="1">
              <a:defRPr/>
            </a:pPr>
            <a:r>
              <a:rPr lang="en-US" sz="1700" dirty="0"/>
              <a:t>Additional maintenance required within 10 years</a:t>
            </a:r>
          </a:p>
          <a:p>
            <a:pPr lvl="0">
              <a:defRPr/>
            </a:pPr>
            <a:r>
              <a:rPr lang="en-US" sz="2400" dirty="0"/>
              <a:t>Rehabilitation</a:t>
            </a:r>
          </a:p>
          <a:p>
            <a:pPr lvl="1">
              <a:defRPr/>
            </a:pPr>
            <a:r>
              <a:rPr lang="en-US" sz="1700" dirty="0"/>
              <a:t>Repair any spalling concrete, replace missing stone in abutments, and replacement of joints</a:t>
            </a:r>
          </a:p>
          <a:p>
            <a:pPr lvl="1">
              <a:defRPr/>
            </a:pPr>
            <a:r>
              <a:rPr lang="en-US" sz="1700" dirty="0"/>
              <a:t>New sidewalk/ curbs poured</a:t>
            </a:r>
          </a:p>
          <a:p>
            <a:pPr lvl="1">
              <a:defRPr/>
            </a:pPr>
            <a:r>
              <a:rPr lang="en-US" sz="1700" dirty="0"/>
              <a:t>30-year design life </a:t>
            </a:r>
          </a:p>
          <a:p>
            <a:pPr lvl="0">
              <a:defRPr/>
            </a:pPr>
            <a:r>
              <a:rPr lang="en-US" sz="2400" dirty="0"/>
              <a:t>Superstructure Replacement </a:t>
            </a:r>
            <a:endParaRPr lang="en-US" sz="2400" baseline="-25000" dirty="0"/>
          </a:p>
          <a:p>
            <a:pPr lvl="1">
              <a:defRPr/>
            </a:pPr>
            <a:r>
              <a:rPr lang="en-US" sz="1700" dirty="0"/>
              <a:t>New girders, bearings, deck, bridge rail, and bridge joints</a:t>
            </a:r>
          </a:p>
          <a:p>
            <a:pPr lvl="1">
              <a:defRPr/>
            </a:pPr>
            <a:r>
              <a:rPr lang="en-US" sz="1700" dirty="0"/>
              <a:t>Would address the maintenance issues (curb spalling, poor joints)</a:t>
            </a:r>
          </a:p>
          <a:p>
            <a:pPr lvl="1">
              <a:defRPr/>
            </a:pPr>
            <a:r>
              <a:rPr lang="en-US" sz="1700" dirty="0"/>
              <a:t>40-year design life</a:t>
            </a:r>
          </a:p>
          <a:p>
            <a:pPr lvl="0">
              <a:defRPr/>
            </a:pPr>
            <a:r>
              <a:rPr lang="en-US" sz="2400" dirty="0"/>
              <a:t>Full Bridge Replacement </a:t>
            </a:r>
          </a:p>
          <a:p>
            <a:pPr lvl="1">
              <a:defRPr/>
            </a:pPr>
            <a:r>
              <a:rPr lang="en-US" sz="1700" dirty="0"/>
              <a:t>Maintain existing alignment</a:t>
            </a:r>
          </a:p>
          <a:p>
            <a:pPr lvl="1">
              <a:defRPr/>
            </a:pPr>
            <a:r>
              <a:rPr lang="en-US" sz="1700" dirty="0"/>
              <a:t>75-year design life</a:t>
            </a:r>
          </a:p>
        </p:txBody>
      </p:sp>
      <p:sp>
        <p:nvSpPr>
          <p:cNvPr id="9" name="Title 3"/>
          <p:cNvSpPr txBox="1">
            <a:spLocks/>
          </p:cNvSpPr>
          <p:nvPr/>
        </p:nvSpPr>
        <p:spPr bwMode="auto">
          <a:xfrm>
            <a:off x="0" y="0"/>
            <a:ext cx="8385349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631825" indent="0" algn="l" rtl="0" eaLnBrk="0" fontAlgn="base" hangingPunct="0">
              <a:spcBef>
                <a:spcPct val="0"/>
              </a:spcBef>
              <a:spcAft>
                <a:spcPct val="0"/>
              </a:spcAft>
              <a:defRPr sz="3000" b="0" kern="1200">
                <a:solidFill>
                  <a:srgbClr val="0070C0"/>
                </a:solidFill>
                <a:latin typeface="Segoe UI Semibold" panose="020B0702040204020203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r>
              <a:rPr lang="en-US" dirty="0"/>
              <a:t>Alternatives Considered</a:t>
            </a:r>
          </a:p>
        </p:txBody>
      </p:sp>
      <p:pic>
        <p:nvPicPr>
          <p:cNvPr id="2" name="Picture 3" descr="vtrans-logo">
            <a:extLst>
              <a:ext uri="{FF2B5EF4-FFF2-40B4-BE49-F238E27FC236}">
                <a16:creationId xmlns:a16="http://schemas.microsoft.com/office/drawing/2014/main" id="{7E3B0853-DE43-01C0-8982-C54FDD34A2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0016" y="6307014"/>
            <a:ext cx="1816537" cy="432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30705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97086"/>
            <a:ext cx="8420431" cy="1143000"/>
          </a:xfrm>
        </p:spPr>
        <p:txBody>
          <a:bodyPr/>
          <a:lstStyle/>
          <a:p>
            <a:r>
              <a:rPr lang="en-US" dirty="0"/>
              <a:t>Proposed Bridge Replacement – Bridge #12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601" y="1078524"/>
            <a:ext cx="8714629" cy="5025662"/>
          </a:xfrm>
        </p:spPr>
        <p:txBody>
          <a:bodyPr/>
          <a:lstStyle/>
          <a:p>
            <a:r>
              <a:rPr lang="en-US" sz="2400" dirty="0"/>
              <a:t>Full Bridge Replacement </a:t>
            </a:r>
            <a:endParaRPr lang="en-US" sz="2200" dirty="0">
              <a:solidFill>
                <a:schemeClr val="bg1">
                  <a:lumMod val="50000"/>
                </a:schemeClr>
              </a:solidFill>
            </a:endParaRP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>
                    <a:lumMod val="50000"/>
                  </a:schemeClr>
                </a:solidFill>
              </a:rPr>
              <a:t>New longer and shallower superstructure with concrete deck on galvanized steel beams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>
                    <a:lumMod val="50000"/>
                  </a:schemeClr>
                </a:solidFill>
              </a:rPr>
              <a:t>Increased hydraulic capacity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>
                    <a:lumMod val="50000"/>
                  </a:schemeClr>
                </a:solidFill>
              </a:rPr>
              <a:t>Widen Bridge to 11’/4’ typical each side to match corridor and provide bicycle/ pedestrian shoulder accommodations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Currently 11’/4’ (with sidewalk) on only one side and 11’/0’ other side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>
                    <a:lumMod val="50000"/>
                  </a:schemeClr>
                </a:solidFill>
              </a:rPr>
              <a:t>Meets all geometric criteria 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Increasing sight distance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2% roadway crown and vertical curve to promote runoff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>
                    <a:lumMod val="50000"/>
                  </a:schemeClr>
                </a:solidFill>
              </a:rPr>
              <a:t>Integral abutments with piles driven to bedrock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Flood resiliency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>
                    <a:lumMod val="50000"/>
                  </a:schemeClr>
                </a:solidFill>
              </a:rPr>
              <a:t>ROW needed; Minor utility relocation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>
                    <a:lumMod val="50000"/>
                  </a:schemeClr>
                </a:solidFill>
              </a:rPr>
              <a:t>75-year design life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>
                    <a:lumMod val="50000"/>
                  </a:schemeClr>
                </a:solidFill>
              </a:rPr>
              <a:t>Anticipated Construction – Summer 2026</a:t>
            </a:r>
          </a:p>
          <a:p>
            <a:pPr lvl="2"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3" descr="vtrans-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872" y="6169974"/>
            <a:ext cx="2391682" cy="569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86753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D3B4A92-DE7D-3DD5-7875-57CC5E339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364163" y="546246"/>
            <a:ext cx="8415673" cy="6311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8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7253800" cy="625231"/>
          </a:xfrm>
        </p:spPr>
        <p:txBody>
          <a:bodyPr/>
          <a:lstStyle/>
          <a:p>
            <a:r>
              <a:rPr lang="en-US" dirty="0"/>
              <a:t>Recommended Design Alternative</a:t>
            </a:r>
          </a:p>
        </p:txBody>
      </p:sp>
      <p:pic>
        <p:nvPicPr>
          <p:cNvPr id="2" name="Picture 3" descr="vtrans-logo">
            <a:extLst>
              <a:ext uri="{FF2B5EF4-FFF2-40B4-BE49-F238E27FC236}">
                <a16:creationId xmlns:a16="http://schemas.microsoft.com/office/drawing/2014/main" id="{502B5FA5-04F4-C188-C2C5-5A485DD1C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3800" y="56709"/>
            <a:ext cx="1816537" cy="432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545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8231261-7080-0704-74EB-1DE6B514EA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036" y="0"/>
            <a:ext cx="7730836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609600" y="0"/>
            <a:ext cx="4712677" cy="749351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Proposed Typical Section</a:t>
            </a:r>
          </a:p>
        </p:txBody>
      </p:sp>
      <p:pic>
        <p:nvPicPr>
          <p:cNvPr id="2" name="Picture 3" descr="vtrans-logo">
            <a:extLst>
              <a:ext uri="{FF2B5EF4-FFF2-40B4-BE49-F238E27FC236}">
                <a16:creationId xmlns:a16="http://schemas.microsoft.com/office/drawing/2014/main" id="{922809BB-AA3D-0274-99CE-24D3E75948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0016" y="6307014"/>
            <a:ext cx="1816537" cy="432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65799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3B118B9-B228-842F-DCEA-EE1490E1676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27" b="3041"/>
          <a:stretch/>
        </p:blipFill>
        <p:spPr>
          <a:xfrm>
            <a:off x="10391" y="272056"/>
            <a:ext cx="9123218" cy="658594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391" y="0"/>
            <a:ext cx="3765319" cy="789354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Proposed Layout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475C3F1-356A-D2B5-E6B8-AD7FD2A6721E}"/>
              </a:ext>
            </a:extLst>
          </p:cNvPr>
          <p:cNvCxnSpPr>
            <a:cxnSpLocks/>
          </p:cNvCxnSpPr>
          <p:nvPr/>
        </p:nvCxnSpPr>
        <p:spPr>
          <a:xfrm>
            <a:off x="3745230" y="3241675"/>
            <a:ext cx="1680845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1E18807-C994-308D-F804-C7D6365AA369}"/>
              </a:ext>
            </a:extLst>
          </p:cNvPr>
          <p:cNvCxnSpPr>
            <a:cxnSpLocks/>
          </p:cNvCxnSpPr>
          <p:nvPr/>
        </p:nvCxnSpPr>
        <p:spPr>
          <a:xfrm flipH="1">
            <a:off x="4762500" y="3241675"/>
            <a:ext cx="663575" cy="998855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A178415-CB54-2680-71DD-9B5819AC0D03}"/>
              </a:ext>
            </a:extLst>
          </p:cNvPr>
          <p:cNvCxnSpPr>
            <a:cxnSpLocks/>
          </p:cNvCxnSpPr>
          <p:nvPr/>
        </p:nvCxnSpPr>
        <p:spPr>
          <a:xfrm>
            <a:off x="3105150" y="4240530"/>
            <a:ext cx="165735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304E74F-A9B5-7EB5-2C22-D5C50A43DCE1}"/>
              </a:ext>
            </a:extLst>
          </p:cNvPr>
          <p:cNvCxnSpPr>
            <a:cxnSpLocks/>
          </p:cNvCxnSpPr>
          <p:nvPr/>
        </p:nvCxnSpPr>
        <p:spPr>
          <a:xfrm flipH="1">
            <a:off x="3105150" y="3241675"/>
            <a:ext cx="640080" cy="998855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250407F-0538-CD47-557D-A4140E2FCD48}"/>
              </a:ext>
            </a:extLst>
          </p:cNvPr>
          <p:cNvCxnSpPr>
            <a:cxnSpLocks/>
          </p:cNvCxnSpPr>
          <p:nvPr/>
        </p:nvCxnSpPr>
        <p:spPr>
          <a:xfrm flipH="1">
            <a:off x="3745230" y="3202813"/>
            <a:ext cx="2465070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6435676-3CFA-707C-6F62-089BD42CFCD3}"/>
              </a:ext>
            </a:extLst>
          </p:cNvPr>
          <p:cNvCxnSpPr>
            <a:cxnSpLocks/>
          </p:cNvCxnSpPr>
          <p:nvPr/>
        </p:nvCxnSpPr>
        <p:spPr>
          <a:xfrm flipH="1">
            <a:off x="2758440" y="4351020"/>
            <a:ext cx="2433828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270C278-1995-633A-9BAF-21694718B4A9}"/>
              </a:ext>
            </a:extLst>
          </p:cNvPr>
          <p:cNvCxnSpPr>
            <a:cxnSpLocks/>
          </p:cNvCxnSpPr>
          <p:nvPr/>
        </p:nvCxnSpPr>
        <p:spPr>
          <a:xfrm flipH="1">
            <a:off x="2796540" y="3202813"/>
            <a:ext cx="979170" cy="1113917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320D4FA-F3D6-D406-26FE-E39D22DD1C63}"/>
              </a:ext>
            </a:extLst>
          </p:cNvPr>
          <p:cNvCxnSpPr>
            <a:cxnSpLocks/>
          </p:cNvCxnSpPr>
          <p:nvPr/>
        </p:nvCxnSpPr>
        <p:spPr>
          <a:xfrm flipH="1">
            <a:off x="5192268" y="3202813"/>
            <a:ext cx="1018032" cy="1148207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2" name="Picture 3" descr="vtrans-logo">
            <a:extLst>
              <a:ext uri="{FF2B5EF4-FFF2-40B4-BE49-F238E27FC236}">
                <a16:creationId xmlns:a16="http://schemas.microsoft.com/office/drawing/2014/main" id="{310E3BF0-91FA-839D-6861-9D04983A4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0354" y="55641"/>
            <a:ext cx="1816537" cy="432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62327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391" y="0"/>
            <a:ext cx="5818909" cy="1143000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Proposed  Profile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5EE4F0-4B25-1481-5B76-BE6AAB9420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212" y="914400"/>
            <a:ext cx="7775575" cy="5709982"/>
          </a:xfrm>
          <a:prstGeom prst="rect">
            <a:avLst/>
          </a:prstGeom>
        </p:spPr>
      </p:pic>
      <p:pic>
        <p:nvPicPr>
          <p:cNvPr id="2" name="Picture 3" descr="vtrans-logo">
            <a:extLst>
              <a:ext uri="{FF2B5EF4-FFF2-40B4-BE49-F238E27FC236}">
                <a16:creationId xmlns:a16="http://schemas.microsoft.com/office/drawing/2014/main" id="{AB86F40A-7674-31EB-E70D-8358843C1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6909" y="138671"/>
            <a:ext cx="1816537" cy="432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A889881-64C0-ABD7-A8E0-0A8E2803A7B1}"/>
              </a:ext>
            </a:extLst>
          </p:cNvPr>
          <p:cNvSpPr/>
          <p:nvPr/>
        </p:nvSpPr>
        <p:spPr>
          <a:xfrm>
            <a:off x="8253046" y="5892800"/>
            <a:ext cx="390769" cy="8265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7904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312727" cy="1143000"/>
          </a:xfrm>
        </p:spPr>
        <p:txBody>
          <a:bodyPr/>
          <a:lstStyle/>
          <a:p>
            <a:r>
              <a:rPr lang="en-US" dirty="0"/>
              <a:t>Maintenance of Traffic Options Considered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67692"/>
            <a:ext cx="8815526" cy="5195252"/>
          </a:xfrm>
        </p:spPr>
        <p:txBody>
          <a:bodyPr/>
          <a:lstStyle/>
          <a:p>
            <a:r>
              <a:rPr lang="en-US" sz="2400" dirty="0"/>
              <a:t>Temporary Bridge</a:t>
            </a:r>
          </a:p>
          <a:p>
            <a:r>
              <a:rPr lang="en-US" sz="2400" dirty="0"/>
              <a:t>Phased Construction</a:t>
            </a:r>
          </a:p>
          <a:p>
            <a:r>
              <a:rPr lang="en-US" sz="2400" dirty="0"/>
              <a:t>Road Closure with Offsite Detour and Accelerated Bridge Construction Techniques to shorten duration</a:t>
            </a:r>
          </a:p>
          <a:p>
            <a:endParaRPr lang="en-US" sz="2400" dirty="0"/>
          </a:p>
          <a:p>
            <a:pPr marL="919162" lvl="2" indent="-233363">
              <a:buFont typeface="Wingdings" pitchFamily="2" charset="2"/>
              <a:buChar char="§"/>
            </a:pPr>
            <a:endParaRPr lang="en-US" sz="3000" dirty="0"/>
          </a:p>
        </p:txBody>
      </p:sp>
      <p:pic>
        <p:nvPicPr>
          <p:cNvPr id="4" name="Picture 3" descr="vtrans-logo">
            <a:extLst>
              <a:ext uri="{FF2B5EF4-FFF2-40B4-BE49-F238E27FC236}">
                <a16:creationId xmlns:a16="http://schemas.microsoft.com/office/drawing/2014/main" id="{FBD78AF7-6059-F035-6D1D-0237783D9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0016" y="6307014"/>
            <a:ext cx="1816537" cy="432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13727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5"/>
          <p:cNvSpPr>
            <a:spLocks noGrp="1"/>
          </p:cNvSpPr>
          <p:nvPr>
            <p:ph idx="1"/>
          </p:nvPr>
        </p:nvSpPr>
        <p:spPr>
          <a:xfrm>
            <a:off x="-5536" y="5426765"/>
            <a:ext cx="8056232" cy="1431234"/>
          </a:xfrm>
          <a:solidFill>
            <a:schemeClr val="bg1">
              <a:alpha val="80000"/>
            </a:schemeClr>
          </a:solidFill>
        </p:spPr>
        <p:txBody>
          <a:bodyPr/>
          <a:lstStyle/>
          <a:p>
            <a:pPr marL="461963" indent="0">
              <a:buNone/>
            </a:pPr>
            <a:r>
              <a:rPr lang="en-US" sz="3000" dirty="0">
                <a:solidFill>
                  <a:srgbClr val="0070C0"/>
                </a:solidFill>
                <a:latin typeface="Segoe UI Semibold" panose="020B0702040204020203" pitchFamily="34" charset="0"/>
              </a:rPr>
              <a:t>Temporary Bridge</a:t>
            </a:r>
          </a:p>
          <a:p>
            <a:pPr marL="461963" indent="0">
              <a:buNone/>
            </a:pPr>
            <a:endParaRPr lang="en-US" sz="500" dirty="0">
              <a:solidFill>
                <a:schemeClr val="tx1">
                  <a:lumMod val="65000"/>
                  <a:lumOff val="35000"/>
                </a:schemeClr>
              </a:solidFill>
              <a:latin typeface="Segoe UI Semibold" panose="020B0702040204020203" pitchFamily="34" charset="0"/>
            </a:endParaRPr>
          </a:p>
          <a:p>
            <a:pPr marL="631825" lvl="1" indent="-233363">
              <a:buFont typeface="Wingdings" pitchFamily="2" charset="2"/>
              <a:buChar char="§"/>
            </a:pPr>
            <a:r>
              <a:rPr lang="en-US" sz="2000" dirty="0"/>
              <a:t>Layout of One Lane Temporary Bridge on downstream side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8D3588F-3C1C-1887-364F-2B42D4A46D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565"/>
          <a:stretch/>
        </p:blipFill>
        <p:spPr>
          <a:xfrm>
            <a:off x="430300" y="139148"/>
            <a:ext cx="8283400" cy="5287617"/>
          </a:xfrm>
          <a:prstGeom prst="rect">
            <a:avLst/>
          </a:prstGeom>
        </p:spPr>
      </p:pic>
      <p:pic>
        <p:nvPicPr>
          <p:cNvPr id="3" name="Picture 3" descr="vtrans-logo">
            <a:extLst>
              <a:ext uri="{FF2B5EF4-FFF2-40B4-BE49-F238E27FC236}">
                <a16:creationId xmlns:a16="http://schemas.microsoft.com/office/drawing/2014/main" id="{1B241884-4D00-9DB8-4D2A-50222FDDC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0016" y="6307014"/>
            <a:ext cx="1816537" cy="432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40273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36" y="-3478"/>
            <a:ext cx="9150964" cy="6861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ontent Placeholder 5"/>
          <p:cNvSpPr>
            <a:spLocks noGrp="1"/>
          </p:cNvSpPr>
          <p:nvPr>
            <p:ph idx="1"/>
          </p:nvPr>
        </p:nvSpPr>
        <p:spPr>
          <a:xfrm>
            <a:off x="0" y="4510376"/>
            <a:ext cx="5605670" cy="2347624"/>
          </a:xfrm>
          <a:solidFill>
            <a:schemeClr val="bg1">
              <a:alpha val="80000"/>
            </a:schemeClr>
          </a:solidFill>
        </p:spPr>
        <p:txBody>
          <a:bodyPr/>
          <a:lstStyle/>
          <a:p>
            <a:pPr marL="461963" indent="0">
              <a:buNone/>
            </a:pPr>
            <a:r>
              <a:rPr lang="en-US" sz="3000" dirty="0">
                <a:solidFill>
                  <a:srgbClr val="0070C0"/>
                </a:solidFill>
                <a:latin typeface="Segoe UI Semibold" panose="020B0702040204020203" pitchFamily="34" charset="0"/>
              </a:rPr>
              <a:t>Phased Construction</a:t>
            </a:r>
          </a:p>
          <a:p>
            <a:pPr marL="631825" lvl="1" indent="-233363">
              <a:buFont typeface="Wingdings" pitchFamily="2" charset="2"/>
              <a:buChar char="§"/>
            </a:pPr>
            <a:r>
              <a:rPr lang="en-US" sz="1900" dirty="0"/>
              <a:t>One lane traffic maintained per side</a:t>
            </a:r>
          </a:p>
          <a:p>
            <a:pPr marL="631825" lvl="1" indent="-233363">
              <a:buFont typeface="Wingdings" pitchFamily="2" charset="2"/>
              <a:buChar char="§"/>
            </a:pPr>
            <a:r>
              <a:rPr lang="en-US" sz="1900" dirty="0"/>
              <a:t>Work Completed in 2-phases</a:t>
            </a:r>
          </a:p>
          <a:p>
            <a:pPr marL="631825" lvl="1" indent="-233363">
              <a:buFont typeface="Wingdings" pitchFamily="2" charset="2"/>
              <a:buChar char="§"/>
            </a:pPr>
            <a:r>
              <a:rPr lang="en-US" sz="1900" dirty="0"/>
              <a:t>Tight proximity between traffic and workers</a:t>
            </a:r>
          </a:p>
          <a:p>
            <a:pPr marL="631825" lvl="1" indent="-233363">
              <a:buFont typeface="Wingdings" pitchFamily="2" charset="2"/>
              <a:buChar char="§"/>
            </a:pPr>
            <a:r>
              <a:rPr lang="en-US" sz="1900" dirty="0"/>
              <a:t>Narrow bridge site </a:t>
            </a:r>
          </a:p>
          <a:p>
            <a:pPr marL="631825" lvl="1" indent="-233363">
              <a:buFont typeface="Wingdings" pitchFamily="2" charset="2"/>
              <a:buChar char="§"/>
            </a:pPr>
            <a:r>
              <a:rPr lang="en-US" sz="1900" dirty="0"/>
              <a:t>Longest duration, highest cost</a:t>
            </a:r>
          </a:p>
          <a:p>
            <a:pPr marL="631825" lvl="1" indent="-233363">
              <a:buFont typeface="Wingdings" pitchFamily="2" charset="2"/>
              <a:buChar char="§"/>
            </a:pPr>
            <a:endParaRPr lang="en-US" sz="1850" dirty="0"/>
          </a:p>
        </p:txBody>
      </p:sp>
      <p:pic>
        <p:nvPicPr>
          <p:cNvPr id="3" name="Picture 3" descr="vtrans-logo">
            <a:extLst>
              <a:ext uri="{FF2B5EF4-FFF2-40B4-BE49-F238E27FC236}">
                <a16:creationId xmlns:a16="http://schemas.microsoft.com/office/drawing/2014/main" id="{DA90126B-FBB8-ADAE-4AD2-1D79FE339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0016" y="6307014"/>
            <a:ext cx="1816537" cy="432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33739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F4F29E8-7996-4018-2A0A-E29A4F819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839" y="504092"/>
            <a:ext cx="2824070" cy="516702"/>
          </a:xfrm>
        </p:spPr>
        <p:txBody>
          <a:bodyPr/>
          <a:lstStyle/>
          <a:p>
            <a:r>
              <a:rPr lang="en-US" sz="3000" dirty="0">
                <a:solidFill>
                  <a:srgbClr val="0070C0"/>
                </a:solidFill>
              </a:rPr>
              <a:t>Agenda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ABF8079-E2F6-709B-481E-14CCFAA7AF42}"/>
              </a:ext>
            </a:extLst>
          </p:cNvPr>
          <p:cNvSpPr txBox="1">
            <a:spLocks/>
          </p:cNvSpPr>
          <p:nvPr/>
        </p:nvSpPr>
        <p:spPr>
          <a:xfrm>
            <a:off x="0" y="1146861"/>
            <a:ext cx="4104069" cy="4035875"/>
          </a:xfrm>
          <a:prstGeom prst="rect">
            <a:avLst/>
          </a:prstGeom>
        </p:spPr>
        <p:txBody>
          <a:bodyPr/>
          <a:lstStyle>
            <a:lvl1pPr marL="631825" indent="-2333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2D050"/>
              </a:buClr>
              <a:buFont typeface="Wingdings" pitchFamily="2" charset="2"/>
              <a:buChar char="§"/>
              <a:defRPr sz="2000" kern="120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855663" indent="-223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2D050"/>
              </a:buClr>
              <a:buFont typeface="Arial" charset="0"/>
              <a:buChar char="–"/>
              <a:defRPr sz="1800" kern="120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/>
              <a:t>Provide an update to project development</a:t>
            </a:r>
          </a:p>
          <a:p>
            <a:r>
              <a:rPr lang="en-US" altLang="en-US" dirty="0"/>
              <a:t>Project overview and existing conditions</a:t>
            </a:r>
          </a:p>
          <a:p>
            <a:r>
              <a:rPr lang="en-US" dirty="0"/>
              <a:t>Hydraulic analysis</a:t>
            </a:r>
          </a:p>
          <a:p>
            <a:r>
              <a:rPr lang="en-US" altLang="en-US" dirty="0"/>
              <a:t>Proposed design and plans</a:t>
            </a:r>
          </a:p>
          <a:p>
            <a:r>
              <a:rPr lang="en-US" dirty="0"/>
              <a:t>Traffic management plan</a:t>
            </a:r>
          </a:p>
          <a:p>
            <a:r>
              <a:rPr lang="en-US" altLang="en-US" dirty="0"/>
              <a:t>Project schedule and timeline</a:t>
            </a:r>
          </a:p>
          <a:p>
            <a:r>
              <a:rPr lang="en-US" altLang="en-US" sz="2000" dirty="0"/>
              <a:t>Provide an opportunity to ask questions and voice any concerns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3E74FC-6A31-3C61-906C-E306EF6448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8858" y="187569"/>
            <a:ext cx="4514779" cy="6002367"/>
          </a:xfrm>
          <a:prstGeom prst="rect">
            <a:avLst/>
          </a:prstGeom>
        </p:spPr>
      </p:pic>
      <p:pic>
        <p:nvPicPr>
          <p:cNvPr id="7" name="Picture 3" descr="vtrans-logo">
            <a:extLst>
              <a:ext uri="{FF2B5EF4-FFF2-40B4-BE49-F238E27FC236}">
                <a16:creationId xmlns:a16="http://schemas.microsoft.com/office/drawing/2014/main" id="{8EC011D6-63C8-5118-521A-419111807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0016" y="6307014"/>
            <a:ext cx="1816537" cy="432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7582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5"/>
          <p:cNvSpPr>
            <a:spLocks noGrp="1"/>
          </p:cNvSpPr>
          <p:nvPr>
            <p:ph idx="1"/>
          </p:nvPr>
        </p:nvSpPr>
        <p:spPr>
          <a:xfrm>
            <a:off x="4572000" y="225422"/>
            <a:ext cx="4572000" cy="6533471"/>
          </a:xfrm>
          <a:solidFill>
            <a:schemeClr val="bg1">
              <a:alpha val="80000"/>
            </a:schemeClr>
          </a:solidFill>
        </p:spPr>
        <p:txBody>
          <a:bodyPr/>
          <a:lstStyle/>
          <a:p>
            <a:pPr marL="346472" indent="0">
              <a:buNone/>
            </a:pPr>
            <a:r>
              <a:rPr lang="en-US" sz="3000" dirty="0">
                <a:solidFill>
                  <a:srgbClr val="0070C0"/>
                </a:solidFill>
                <a:latin typeface="Segoe UI Semibold" panose="020B0702040204020203" pitchFamily="34" charset="0"/>
              </a:rPr>
              <a:t>Road Closure</a:t>
            </a:r>
          </a:p>
          <a:p>
            <a:pPr marL="473869" lvl="1" indent="-175022">
              <a:buFont typeface="Wingdings" pitchFamily="2" charset="2"/>
              <a:buChar char="§"/>
            </a:pPr>
            <a:r>
              <a:rPr lang="en-US" sz="1900" dirty="0"/>
              <a:t>Detour: chosen and signed by State</a:t>
            </a:r>
          </a:p>
          <a:p>
            <a:pPr marL="473869" lvl="1" indent="-175022">
              <a:buFont typeface="Wingdings" pitchFamily="2" charset="2"/>
              <a:buChar char="§"/>
            </a:pPr>
            <a:r>
              <a:rPr lang="en-US" sz="2000" dirty="0">
                <a:solidFill>
                  <a:prstClr val="white">
                    <a:lumMod val="50000"/>
                  </a:prstClr>
                </a:solidFill>
              </a:rPr>
              <a:t>4-week closure (Bridge replacement option)</a:t>
            </a:r>
          </a:p>
          <a:p>
            <a:pPr marL="761206" lvl="2" indent="-175022">
              <a:buFont typeface="Wingdings" pitchFamily="2" charset="2"/>
              <a:buChar char="§"/>
            </a:pPr>
            <a:r>
              <a:rPr lang="en-US" sz="1800" dirty="0">
                <a:solidFill>
                  <a:prstClr val="white">
                    <a:lumMod val="50000"/>
                  </a:prstClr>
                </a:solidFill>
              </a:rPr>
              <a:t>While school out of session </a:t>
            </a:r>
          </a:p>
          <a:p>
            <a:pPr marL="761206" lvl="2" indent="-175022">
              <a:buFont typeface="Wingdings" pitchFamily="2" charset="2"/>
              <a:buChar char="§"/>
            </a:pPr>
            <a:r>
              <a:rPr lang="en-US" sz="1800" dirty="0">
                <a:solidFill>
                  <a:prstClr val="white">
                    <a:lumMod val="50000"/>
                  </a:prstClr>
                </a:solidFill>
              </a:rPr>
              <a:t>Alternating traffic control with flaggers outside closure period</a:t>
            </a:r>
          </a:p>
          <a:p>
            <a:pPr marL="473869" lvl="1" indent="-175022">
              <a:buFont typeface="Wingdings" pitchFamily="2" charset="2"/>
              <a:buChar char="§"/>
            </a:pPr>
            <a:r>
              <a:rPr lang="en-US" sz="2000" dirty="0"/>
              <a:t>Innovations to reduce closure duration</a:t>
            </a:r>
          </a:p>
          <a:p>
            <a:pPr marL="761206" lvl="2" indent="-175022">
              <a:buFont typeface="Wingdings" pitchFamily="2" charset="2"/>
              <a:buChar char="§"/>
            </a:pPr>
            <a:r>
              <a:rPr lang="en-US" sz="1800" dirty="0">
                <a:solidFill>
                  <a:prstClr val="white">
                    <a:lumMod val="50000"/>
                  </a:prstClr>
                </a:solidFill>
              </a:rPr>
              <a:t>Prefabricated Bridge Units (PBU’s)</a:t>
            </a:r>
          </a:p>
          <a:p>
            <a:pPr marL="761206" lvl="2" indent="-175022">
              <a:buFont typeface="Wingdings" pitchFamily="2" charset="2"/>
              <a:buChar char="§"/>
            </a:pPr>
            <a:r>
              <a:rPr lang="en-US" sz="1800" dirty="0">
                <a:solidFill>
                  <a:prstClr val="white">
                    <a:lumMod val="50000"/>
                  </a:prstClr>
                </a:solidFill>
              </a:rPr>
              <a:t>Precast abutments</a:t>
            </a:r>
          </a:p>
          <a:p>
            <a:pPr marL="473869" lvl="1" indent="-175022">
              <a:buFont typeface="Wingdings" pitchFamily="2" charset="2"/>
              <a:buChar char="§"/>
            </a:pPr>
            <a:r>
              <a:rPr lang="en-US" sz="2000" dirty="0">
                <a:solidFill>
                  <a:prstClr val="white">
                    <a:lumMod val="50000"/>
                  </a:prstClr>
                </a:solidFill>
              </a:rPr>
              <a:t>Preferred Traffic Control Option </a:t>
            </a:r>
          </a:p>
          <a:p>
            <a:pPr marL="761206" lvl="2" indent="-175022">
              <a:buFont typeface="Wingdings" pitchFamily="2" charset="2"/>
              <a:buChar char="§"/>
            </a:pPr>
            <a:r>
              <a:rPr lang="en-US" sz="1800" dirty="0">
                <a:solidFill>
                  <a:prstClr val="white">
                    <a:lumMod val="50000"/>
                  </a:prstClr>
                </a:solidFill>
              </a:rPr>
              <a:t>Safest option to keep traffic away from construction area</a:t>
            </a:r>
          </a:p>
          <a:p>
            <a:pPr marL="761206" lvl="2" indent="-175022">
              <a:buFont typeface="Wingdings" pitchFamily="2" charset="2"/>
              <a:buChar char="§"/>
            </a:pPr>
            <a:r>
              <a:rPr lang="en-US" sz="1800" dirty="0">
                <a:solidFill>
                  <a:prstClr val="white">
                    <a:lumMod val="50000"/>
                  </a:prstClr>
                </a:solidFill>
              </a:rPr>
              <a:t>Shortest construction duration</a:t>
            </a:r>
          </a:p>
          <a:p>
            <a:pPr marL="761206" lvl="2" indent="-175022">
              <a:buFont typeface="Wingdings" pitchFamily="2" charset="2"/>
              <a:buChar char="§"/>
            </a:pPr>
            <a:r>
              <a:rPr lang="en-US" sz="1800" dirty="0">
                <a:solidFill>
                  <a:prstClr val="white">
                    <a:lumMod val="50000"/>
                  </a:prstClr>
                </a:solidFill>
              </a:rPr>
              <a:t>Least expensive option</a:t>
            </a:r>
          </a:p>
          <a:p>
            <a:pPr marL="761206" lvl="2" indent="-175022">
              <a:buFont typeface="Wingdings" pitchFamily="2" charset="2"/>
              <a:buChar char="§"/>
            </a:pPr>
            <a:r>
              <a:rPr lang="en-US" sz="1800" dirty="0">
                <a:solidFill>
                  <a:prstClr val="white">
                    <a:lumMod val="50000"/>
                  </a:prstClr>
                </a:solidFill>
              </a:rPr>
              <a:t>Longest life expectancy; less maintenance</a:t>
            </a:r>
          </a:p>
          <a:p>
            <a:pPr marL="761206" lvl="2" indent="-175022">
              <a:buFont typeface="Wingdings" pitchFamily="2" charset="2"/>
              <a:buChar char="§"/>
            </a:pPr>
            <a:endParaRPr lang="en-US" sz="2000" dirty="0">
              <a:solidFill>
                <a:prstClr val="white">
                  <a:lumMod val="50000"/>
                </a:prstClr>
              </a:solidFill>
            </a:endParaRPr>
          </a:p>
          <a:p>
            <a:pPr marL="761206" lvl="2" indent="-175022">
              <a:buFont typeface="Wingdings" pitchFamily="2" charset="2"/>
              <a:buChar char="§"/>
            </a:pPr>
            <a:endParaRPr lang="en-US" sz="2000" dirty="0">
              <a:solidFill>
                <a:prstClr val="white">
                  <a:lumMod val="50000"/>
                </a:prstClr>
              </a:solidFill>
            </a:endParaRPr>
          </a:p>
          <a:p>
            <a:pPr marL="761206" lvl="2" indent="-175022">
              <a:buFont typeface="Wingdings" pitchFamily="2" charset="2"/>
              <a:buChar char="§"/>
            </a:pPr>
            <a:endParaRPr lang="en-US" sz="2000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1026" name="Picture 2" descr="Precast Infrastructure">
            <a:extLst>
              <a:ext uri="{FF2B5EF4-FFF2-40B4-BE49-F238E27FC236}">
                <a16:creationId xmlns:a16="http://schemas.microsoft.com/office/drawing/2014/main" id="{389EA67E-7C03-DA16-1C3B-A30A887DE1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7" r="1575" b="7874"/>
          <a:stretch/>
        </p:blipFill>
        <p:spPr bwMode="auto">
          <a:xfrm>
            <a:off x="167448" y="225422"/>
            <a:ext cx="4727574" cy="3457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D817ECC-4645-8AA8-617E-A52BF272C1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447" y="3896665"/>
            <a:ext cx="4727575" cy="2735913"/>
          </a:xfrm>
          <a:prstGeom prst="rect">
            <a:avLst/>
          </a:prstGeom>
        </p:spPr>
      </p:pic>
      <p:pic>
        <p:nvPicPr>
          <p:cNvPr id="2" name="Picture 3" descr="vtrans-logo">
            <a:extLst>
              <a:ext uri="{FF2B5EF4-FFF2-40B4-BE49-F238E27FC236}">
                <a16:creationId xmlns:a16="http://schemas.microsoft.com/office/drawing/2014/main" id="{64F4CA6E-E23A-B517-6DFE-A32AD948F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16" y="6326064"/>
            <a:ext cx="1816537" cy="432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2360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4CF4F8F-949D-5E99-FAEB-D08E87CD3E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923" y="670648"/>
            <a:ext cx="8714153" cy="6036275"/>
          </a:xfrm>
          <a:prstGeom prst="rect">
            <a:avLst/>
          </a:prstGeom>
        </p:spPr>
      </p:pic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1143001" y="855576"/>
            <a:ext cx="138564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800101" y="1027026"/>
            <a:ext cx="138564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FDE6E03-6D77-4175-9735-9387FD54D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400673" cy="789354"/>
          </a:xfrm>
        </p:spPr>
        <p:txBody>
          <a:bodyPr/>
          <a:lstStyle/>
          <a:p>
            <a:r>
              <a:rPr lang="en-US" dirty="0"/>
              <a:t>Traffic Control – Offsite Detour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313894-15B8-77DC-7F3E-F4532E15A8A8}"/>
              </a:ext>
            </a:extLst>
          </p:cNvPr>
          <p:cNvSpPr txBox="1"/>
          <p:nvPr/>
        </p:nvSpPr>
        <p:spPr>
          <a:xfrm>
            <a:off x="214923" y="5852160"/>
            <a:ext cx="4663440" cy="100584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marL="517922" lvl="1" indent="-175022" eaLnBrk="0" hangingPunct="0">
              <a:spcBef>
                <a:spcPct val="20000"/>
              </a:spcBef>
              <a:buClr>
                <a:srgbClr val="92D050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prstClr val="white">
                    <a:lumMod val="50000"/>
                  </a:prst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End to end: 32 minutes (23 miles)</a:t>
            </a:r>
          </a:p>
          <a:p>
            <a:pPr marL="517922" lvl="1" indent="-175022" eaLnBrk="0" hangingPunct="0">
              <a:spcBef>
                <a:spcPct val="20000"/>
              </a:spcBef>
              <a:buClr>
                <a:srgbClr val="92D050"/>
              </a:buClr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prstClr val="white">
                    <a:lumMod val="50000"/>
                  </a:prst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Through detour: 27 minutes (18 miles)</a:t>
            </a:r>
          </a:p>
          <a:p>
            <a:pPr marL="517922" lvl="1" indent="-175022" eaLnBrk="0" hangingPunct="0">
              <a:spcBef>
                <a:spcPct val="20000"/>
              </a:spcBef>
              <a:buClr>
                <a:srgbClr val="92D050"/>
              </a:buClr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prstClr val="white">
                    <a:lumMod val="50000"/>
                  </a:prst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VT 44 to VT 44A to US-5 to VT-131</a:t>
            </a:r>
          </a:p>
          <a:p>
            <a:pPr marL="517922" lvl="1" indent="-175022" eaLnBrk="0" hangingPunct="0">
              <a:spcBef>
                <a:spcPct val="20000"/>
              </a:spcBef>
              <a:buClr>
                <a:srgbClr val="92D050"/>
              </a:buClr>
              <a:buFont typeface="Wingdings" panose="05000000000000000000" pitchFamily="2" charset="2"/>
              <a:buChar char="§"/>
            </a:pPr>
            <a:endParaRPr lang="en-US" sz="1800" dirty="0">
              <a:solidFill>
                <a:prstClr val="white">
                  <a:lumMod val="50000"/>
                </a:prst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517922" lvl="1" indent="-175022" eaLnBrk="0" hangingPunct="0">
              <a:spcBef>
                <a:spcPct val="20000"/>
              </a:spcBef>
              <a:buClr>
                <a:srgbClr val="92D050"/>
              </a:buClr>
              <a:buFont typeface="Wingdings" panose="05000000000000000000" pitchFamily="2" charset="2"/>
              <a:buChar char="§"/>
            </a:pPr>
            <a:endParaRPr lang="en-US" sz="1800" dirty="0">
              <a:solidFill>
                <a:prstClr val="white">
                  <a:lumMod val="50000"/>
                </a:prst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517922" lvl="1" indent="-175022" eaLnBrk="0" hangingPunct="0">
              <a:spcBef>
                <a:spcPct val="20000"/>
              </a:spcBef>
              <a:buClr>
                <a:srgbClr val="92D050"/>
              </a:buClr>
              <a:buFont typeface="Wingdings" panose="05000000000000000000" pitchFamily="2" charset="2"/>
              <a:buChar char="§"/>
            </a:pPr>
            <a:endParaRPr lang="en-US" sz="1800" dirty="0">
              <a:solidFill>
                <a:prstClr val="white">
                  <a:lumMod val="50000"/>
                </a:prst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" name="Picture 3" descr="vtrans-logo">
            <a:extLst>
              <a:ext uri="{FF2B5EF4-FFF2-40B4-BE49-F238E27FC236}">
                <a16:creationId xmlns:a16="http://schemas.microsoft.com/office/drawing/2014/main" id="{E7F52F12-5C18-E10D-D46A-2A8BE3ED1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78" y="151077"/>
            <a:ext cx="1816537" cy="432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95963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609600" y="20510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457200" y="20605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457200" y="30321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137567"/>
            <a:ext cx="7780712" cy="1143000"/>
          </a:xfrm>
        </p:spPr>
        <p:txBody>
          <a:bodyPr/>
          <a:lstStyle/>
          <a:p>
            <a:r>
              <a:rPr lang="en-US" dirty="0"/>
              <a:t>Project Schedule</a:t>
            </a:r>
          </a:p>
        </p:txBody>
      </p:sp>
      <p:pic>
        <p:nvPicPr>
          <p:cNvPr id="11" name="Picture 3" descr="vtrans-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871" y="292957"/>
            <a:ext cx="2391682" cy="569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1A79A1F4-2B07-4EBD-B5DE-425760928B7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88480803"/>
              </p:ext>
            </p:extLst>
          </p:nvPr>
        </p:nvGraphicFramePr>
        <p:xfrm>
          <a:off x="938254" y="1766341"/>
          <a:ext cx="7267492" cy="434861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95649">
                  <a:extLst>
                    <a:ext uri="{9D8B030D-6E8A-4147-A177-3AD203B41FA5}">
                      <a16:colId xmlns:a16="http://schemas.microsoft.com/office/drawing/2014/main" val="584685215"/>
                    </a:ext>
                  </a:extLst>
                </a:gridCol>
                <a:gridCol w="3971843">
                  <a:extLst>
                    <a:ext uri="{9D8B030D-6E8A-4147-A177-3AD203B41FA5}">
                      <a16:colId xmlns:a16="http://schemas.microsoft.com/office/drawing/2014/main" val="886761159"/>
                    </a:ext>
                  </a:extLst>
                </a:gridCol>
              </a:tblGrid>
              <a:tr h="675417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</a:rPr>
                        <a:t>Reading ER P23-1(404) Development Schedule</a:t>
                      </a:r>
                      <a:endParaRPr lang="en-US" sz="3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23571797"/>
                  </a:ext>
                </a:extLst>
              </a:tr>
              <a:tr h="34627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Scoping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Complete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39841868"/>
                  </a:ext>
                </a:extLst>
              </a:tr>
              <a:tr h="34627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Times New Roman"/>
                        </a:rPr>
                        <a:t>Conceptual Plans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Complete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26343325"/>
                  </a:ext>
                </a:extLst>
              </a:tr>
              <a:tr h="34627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Preliminary Plans</a:t>
                      </a:r>
                      <a:endParaRPr lang="en-US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Fall/Winter 2024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19180641"/>
                  </a:ext>
                </a:extLst>
              </a:tr>
              <a:tr h="34627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Permitting</a:t>
                      </a:r>
                      <a:endParaRPr kumimoji="0" 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Times New Roman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Summer 2025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26144755"/>
                  </a:ext>
                </a:extLst>
              </a:tr>
              <a:tr h="34627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Final Plans</a:t>
                      </a:r>
                      <a:endParaRPr kumimoji="0" 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Times New Roman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Summer 2025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33446462"/>
                  </a:ext>
                </a:extLst>
              </a:tr>
              <a:tr h="34627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Right-of-Way Clear</a:t>
                      </a:r>
                      <a:endParaRPr kumimoji="0" 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Times New Roman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Fall 2025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22230114"/>
                  </a:ext>
                </a:extLst>
              </a:tr>
              <a:tr h="34627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Contract Plans</a:t>
                      </a:r>
                      <a:endParaRPr lang="en-US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October 2025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73692735"/>
                  </a:ext>
                </a:extLst>
              </a:tr>
              <a:tr h="34627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Bid Advertisement</a:t>
                      </a:r>
                      <a:endParaRPr lang="en-US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November 2025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90072884"/>
                  </a:ext>
                </a:extLst>
              </a:tr>
              <a:tr h="26064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Construction</a:t>
                      </a:r>
                      <a:endParaRPr lang="en-US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April 2026 – October 2026</a:t>
                      </a:r>
                    </a:p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(Bridge closure 4 weeks during summer months while school out of session. Alternating one-way traffic with flaggers before and after closure period)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758601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12400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1F3ADD-A268-ED62-18B5-9497B65450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51" y="-17600"/>
            <a:ext cx="9166301" cy="5892623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 bwMode="auto">
          <a:xfrm>
            <a:off x="5230813" y="6551837"/>
            <a:ext cx="32115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spcBef>
                <a:spcPct val="20000"/>
              </a:spcBef>
              <a:buClr>
                <a:schemeClr val="tx1">
                  <a:lumMod val="65000"/>
                  <a:lumOff val="35000"/>
                </a:schemeClr>
              </a:buClr>
              <a:buFont typeface="Wingdings" pitchFamily="2" charset="2"/>
              <a:buNone/>
              <a:defRPr/>
            </a:pPr>
            <a:endParaRPr lang="en-US" sz="900" dirty="0">
              <a:latin typeface="+mn-lt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D0E678-0BF2-633D-D2DE-0DB848191FF1}"/>
              </a:ext>
            </a:extLst>
          </p:cNvPr>
          <p:cNvSpPr txBox="1"/>
          <p:nvPr/>
        </p:nvSpPr>
        <p:spPr>
          <a:xfrm>
            <a:off x="1190625" y="-14710"/>
            <a:ext cx="7964525" cy="757130"/>
          </a:xfrm>
          <a:prstGeom prst="rect">
            <a:avLst/>
          </a:prstGeom>
          <a:solidFill>
            <a:srgbClr val="D9D9D9">
              <a:alpha val="80000"/>
            </a:srgbClr>
          </a:solidFill>
        </p:spPr>
        <p:txBody>
          <a:bodyPr wrap="square">
            <a:spAutoFit/>
          </a:bodyPr>
          <a:lstStyle/>
          <a:p>
            <a:pPr marL="461963" lvl="0" eaLnBrk="0" hangingPunct="0">
              <a:spcBef>
                <a:spcPct val="20000"/>
              </a:spcBef>
              <a:buClr>
                <a:srgbClr val="92D050"/>
              </a:buClr>
            </a:pPr>
            <a:r>
              <a:rPr lang="en-US" sz="2400" dirty="0">
                <a:solidFill>
                  <a:prstClr val="black">
                    <a:lumMod val="65000"/>
                    <a:lumOff val="35000"/>
                  </a:prstClr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For more information:</a:t>
            </a:r>
          </a:p>
          <a:p>
            <a:pPr marL="457200" lvl="0" indent="-287338" eaLnBrk="0" hangingPunct="0">
              <a:spcBef>
                <a:spcPct val="20000"/>
              </a:spcBef>
              <a:buClr>
                <a:srgbClr val="92D050"/>
              </a:buClr>
              <a:buFont typeface="Wingdings" pitchFamily="2" charset="2"/>
              <a:buChar char="§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https://outside.vermont.gov/agency/vtrans/external/Projects/Structures/23b770 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F51F7F63-A8DB-2A15-4CA0-8FEF61EB96DC}"/>
              </a:ext>
            </a:extLst>
          </p:cNvPr>
          <p:cNvSpPr txBox="1">
            <a:spLocks/>
          </p:cNvSpPr>
          <p:nvPr/>
        </p:nvSpPr>
        <p:spPr bwMode="auto">
          <a:xfrm>
            <a:off x="-11152" y="4800977"/>
            <a:ext cx="9166301" cy="2082799"/>
          </a:xfrm>
          <a:prstGeom prst="rect">
            <a:avLst/>
          </a:prstGeom>
          <a:solidFill>
            <a:schemeClr val="bg1">
              <a:alpha val="85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Clr>
                <a:srgbClr val="595959"/>
              </a:buClr>
              <a:buFont typeface="Wingdings" pitchFamily="2" charset="2"/>
              <a:buNone/>
              <a:defRPr/>
            </a:pPr>
            <a:endParaRPr lang="en-US" sz="12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40FC1A6A-4CA9-942F-D251-4EF5DC40B79F}"/>
              </a:ext>
            </a:extLst>
          </p:cNvPr>
          <p:cNvSpPr txBox="1">
            <a:spLocks/>
          </p:cNvSpPr>
          <p:nvPr/>
        </p:nvSpPr>
        <p:spPr bwMode="auto">
          <a:xfrm>
            <a:off x="46624" y="4800976"/>
            <a:ext cx="8083550" cy="92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631825" indent="0" algn="l" rtl="0" eaLnBrk="0" fontAlgn="base" hangingPunct="0">
              <a:spcBef>
                <a:spcPct val="0"/>
              </a:spcBef>
              <a:spcAft>
                <a:spcPct val="0"/>
              </a:spcAft>
              <a:defRPr sz="3000" b="0" kern="1200">
                <a:solidFill>
                  <a:srgbClr val="0070C0"/>
                </a:solidFill>
                <a:latin typeface="Segoe UI Semibold" panose="020B0702040204020203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Reading ER P23-1(404)</a:t>
            </a:r>
            <a:b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Questions and Comments</a:t>
            </a:r>
            <a:b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1800" b="1" dirty="0">
                <a:solidFill>
                  <a:schemeClr val="accent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VT 106 – Bridge #12 over North Branch Black River</a:t>
            </a: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Subtitle 5">
            <a:extLst>
              <a:ext uri="{FF2B5EF4-FFF2-40B4-BE49-F238E27FC236}">
                <a16:creationId xmlns:a16="http://schemas.microsoft.com/office/drawing/2014/main" id="{A4B45344-F0BE-E476-E770-DB93FE1C4B57}"/>
              </a:ext>
            </a:extLst>
          </p:cNvPr>
          <p:cNvSpPr txBox="1">
            <a:spLocks/>
          </p:cNvSpPr>
          <p:nvPr/>
        </p:nvSpPr>
        <p:spPr bwMode="auto">
          <a:xfrm>
            <a:off x="701675" y="6123812"/>
            <a:ext cx="30019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ts val="0"/>
              </a:spcBef>
              <a:buClr>
                <a:srgbClr val="595959"/>
              </a:buClr>
              <a:buFont typeface="Wingdings" pitchFamily="2" charset="2"/>
              <a:buNone/>
              <a:defRPr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September 9, 2024</a:t>
            </a:r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eaLnBrk="0" hangingPunct="0">
              <a:spcBef>
                <a:spcPct val="20000"/>
              </a:spcBef>
              <a:buClr>
                <a:srgbClr val="595959"/>
              </a:buClr>
              <a:buFont typeface="Wingdings" pitchFamily="2" charset="2"/>
              <a:buNone/>
              <a:defRPr/>
            </a:pPr>
            <a:endParaRPr lang="en-US" sz="1200" b="1" dirty="0">
              <a:solidFill>
                <a:srgbClr val="FFC000"/>
              </a:solidFill>
              <a:latin typeface="+mn-lt"/>
              <a:cs typeface="+mn-cs"/>
            </a:endParaRPr>
          </a:p>
        </p:txBody>
      </p:sp>
      <p:pic>
        <p:nvPicPr>
          <p:cNvPr id="12" name="Picture 3" descr="vtrans-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0" y="6209210"/>
            <a:ext cx="2391682" cy="569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1883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CE0B73-1F41-414E-D3E7-A6DF1BD80D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9995"/>
            <a:ext cx="9144000" cy="571413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 rot="1787257">
            <a:off x="3833055" y="3257635"/>
            <a:ext cx="691977" cy="894793"/>
          </a:xfrm>
          <a:prstGeom prst="ellipse">
            <a:avLst/>
          </a:prstGeom>
          <a:noFill/>
          <a:ln w="508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>
            <a:cxnSpLocks/>
            <a:stCxn id="11" idx="3"/>
            <a:endCxn id="6" idx="3"/>
          </p:cNvCxnSpPr>
          <p:nvPr/>
        </p:nvCxnSpPr>
        <p:spPr>
          <a:xfrm>
            <a:off x="2913120" y="3849700"/>
            <a:ext cx="896436" cy="8351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99104" y="3434201"/>
            <a:ext cx="2714016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</a:rPr>
              <a:t>Bridge 12</a:t>
            </a:r>
          </a:p>
          <a:p>
            <a:r>
              <a:rPr lang="en-US" sz="2400" dirty="0">
                <a:solidFill>
                  <a:srgbClr val="FFC000"/>
                </a:solidFill>
              </a:rPr>
              <a:t>Project Location</a:t>
            </a:r>
          </a:p>
        </p:txBody>
      </p:sp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150F7B73-19E4-32B2-15ED-AEF45A7310FF}"/>
              </a:ext>
            </a:extLst>
          </p:cNvPr>
          <p:cNvSpPr txBox="1">
            <a:spLocks/>
          </p:cNvSpPr>
          <p:nvPr/>
        </p:nvSpPr>
        <p:spPr bwMode="auto">
          <a:xfrm>
            <a:off x="2483593" y="6193770"/>
            <a:ext cx="3390900" cy="554854"/>
          </a:xfrm>
          <a:prstGeom prst="rect">
            <a:avLst/>
          </a:prstGeom>
          <a:solidFill>
            <a:schemeClr val="bg1">
              <a:alpha val="8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0" rIns="91440" bIns="45720" numCol="1" anchor="ctr" anchorCtr="0" compatLnSpc="1">
            <a:prstTxWarp prst="textNoShape">
              <a:avLst/>
            </a:prstTxWarp>
          </a:bodyPr>
          <a:lstStyle>
            <a:lvl1pPr marL="457200" indent="-287338" algn="ctr" eaLnBrk="0" hangingPunct="0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2400" b="0" baseline="0"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Arial" charset="0"/>
              <a:buChar char="–"/>
              <a:defRPr sz="180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cs typeface="+mn-cs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cs typeface="+mn-cs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cs typeface="+mn-cs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9pPr>
          </a:lstStyle>
          <a:p>
            <a:r>
              <a:rPr lang="en-US" sz="3000" dirty="0">
                <a:solidFill>
                  <a:srgbClr val="0070C0"/>
                </a:solidFill>
              </a:rPr>
              <a:t>Location Map</a:t>
            </a:r>
          </a:p>
        </p:txBody>
      </p:sp>
      <p:pic>
        <p:nvPicPr>
          <p:cNvPr id="3" name="Picture 3" descr="vtrans-logo">
            <a:extLst>
              <a:ext uri="{FF2B5EF4-FFF2-40B4-BE49-F238E27FC236}">
                <a16:creationId xmlns:a16="http://schemas.microsoft.com/office/drawing/2014/main" id="{6AB4A5AE-77E3-7EA2-921E-4912E6C369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0016" y="6307014"/>
            <a:ext cx="1816537" cy="432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49522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Overview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237" y="1191491"/>
            <a:ext cx="6867525" cy="4753696"/>
          </a:xfrm>
          <a:prstGeom prst="rect">
            <a:avLst/>
          </a:prstGeom>
        </p:spPr>
      </p:pic>
      <p:pic>
        <p:nvPicPr>
          <p:cNvPr id="3" name="Picture 3" descr="vtrans-logo">
            <a:extLst>
              <a:ext uri="{FF2B5EF4-FFF2-40B4-BE49-F238E27FC236}">
                <a16:creationId xmlns:a16="http://schemas.microsoft.com/office/drawing/2014/main" id="{2233F22D-AD42-96B8-FDEC-8FCCD0DF41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0016" y="6307014"/>
            <a:ext cx="1816537" cy="432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0563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899F00B-33D8-D1B4-98FE-394EFA01E6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12" t="16629" r="7430"/>
          <a:stretch/>
        </p:blipFill>
        <p:spPr>
          <a:xfrm>
            <a:off x="1" y="609600"/>
            <a:ext cx="9144000" cy="6248400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944575" y="4532245"/>
            <a:ext cx="7254849" cy="2325755"/>
          </a:xfrm>
          <a:solidFill>
            <a:schemeClr val="bg1">
              <a:alpha val="80000"/>
            </a:schemeClr>
          </a:solidFill>
        </p:spPr>
        <p:txBody>
          <a:bodyPr/>
          <a:lstStyle/>
          <a:p>
            <a:pPr marL="461963" indent="0">
              <a:buNone/>
            </a:pPr>
            <a:r>
              <a:rPr lang="en-US" sz="3000" dirty="0">
                <a:solidFill>
                  <a:srgbClr val="0070C0"/>
                </a:solidFill>
                <a:latin typeface="Segoe UI Semibold" panose="020B0702040204020203" pitchFamily="34" charset="0"/>
              </a:rPr>
              <a:t>Bridge #12</a:t>
            </a:r>
            <a:endParaRPr lang="en-US" sz="500" dirty="0">
              <a:solidFill>
                <a:srgbClr val="0070C0"/>
              </a:solidFill>
              <a:latin typeface="Segoe UI Semibold" panose="020B0702040204020203" pitchFamily="34" charset="0"/>
            </a:endParaRPr>
          </a:p>
          <a:p>
            <a:r>
              <a:rPr lang="en-US" sz="2000" dirty="0"/>
              <a:t>Roadway Classification – Major Collector</a:t>
            </a:r>
          </a:p>
          <a:p>
            <a:r>
              <a:rPr lang="en-US" sz="2000" dirty="0"/>
              <a:t>Bridge Type – 52’ single span girders</a:t>
            </a:r>
          </a:p>
          <a:p>
            <a:r>
              <a:rPr lang="en-US" sz="2000" dirty="0"/>
              <a:t>Ownership – State of Vermont</a:t>
            </a:r>
          </a:p>
          <a:p>
            <a:r>
              <a:rPr lang="en-US" sz="2000" dirty="0"/>
              <a:t>Constructed in 1940</a:t>
            </a:r>
          </a:p>
        </p:txBody>
      </p:sp>
      <p:sp>
        <p:nvSpPr>
          <p:cNvPr id="8" name="Content Placeholder 3"/>
          <p:cNvSpPr txBox="1">
            <a:spLocks/>
          </p:cNvSpPr>
          <p:nvPr/>
        </p:nvSpPr>
        <p:spPr bwMode="auto">
          <a:xfrm>
            <a:off x="0" y="0"/>
            <a:ext cx="9144000" cy="542925"/>
          </a:xfrm>
          <a:prstGeom prst="rect">
            <a:avLst/>
          </a:prstGeom>
          <a:solidFill>
            <a:schemeClr val="bg1">
              <a:alpha val="8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182880" rIns="91440" bIns="45720" numCol="1" anchor="t" anchorCtr="0" compatLnSpc="1">
            <a:prstTxWarp prst="textNoShape">
              <a:avLst/>
            </a:prstTxWarp>
          </a:bodyPr>
          <a:lstStyle>
            <a:lvl1pPr marL="457200" indent="-2873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2D050"/>
              </a:buClr>
              <a:buFont typeface="Wingdings" pitchFamily="2" charset="2"/>
              <a:buChar char="§"/>
              <a:defRPr sz="1600" kern="1200" baseline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2D050"/>
              </a:buClr>
              <a:buFont typeface="Arial" charset="0"/>
              <a:buChar char="–"/>
              <a:defRPr sz="1400" kern="120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9862" indent="0" algn="ctr">
              <a:buNone/>
            </a:pPr>
            <a:r>
              <a:rPr lang="en-US" sz="2000" dirty="0"/>
              <a:t>Looking North over Bridge</a:t>
            </a:r>
          </a:p>
        </p:txBody>
      </p:sp>
      <p:pic>
        <p:nvPicPr>
          <p:cNvPr id="3" name="Picture 3" descr="vtrans-logo">
            <a:extLst>
              <a:ext uri="{FF2B5EF4-FFF2-40B4-BE49-F238E27FC236}">
                <a16:creationId xmlns:a16="http://schemas.microsoft.com/office/drawing/2014/main" id="{A1633A57-C884-9286-8435-8DC7BB2C2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093" y="110096"/>
            <a:ext cx="1816537" cy="432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0373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5730208-9344-6C72-429F-88619B9B79A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77" t="399" r="304" b="583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3" descr="vtrans-logo">
            <a:extLst>
              <a:ext uri="{FF2B5EF4-FFF2-40B4-BE49-F238E27FC236}">
                <a16:creationId xmlns:a16="http://schemas.microsoft.com/office/drawing/2014/main" id="{97094FAF-8164-2F69-15A9-7984C534F1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103" y="132860"/>
            <a:ext cx="1816537" cy="432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C6C92DBA-2C1F-885F-7523-D12F8A7298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09875" y="4626708"/>
            <a:ext cx="6334125" cy="2231292"/>
          </a:xfrm>
          <a:solidFill>
            <a:schemeClr val="bg1">
              <a:alpha val="80000"/>
            </a:schemeClr>
          </a:solidFill>
        </p:spPr>
        <p:txBody>
          <a:bodyPr/>
          <a:lstStyle/>
          <a:p>
            <a:pPr marL="461963" indent="0">
              <a:buNone/>
            </a:pPr>
            <a:r>
              <a:rPr lang="en-US" sz="3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 Semibold" panose="020B0702040204020203" pitchFamily="34" charset="0"/>
              </a:rPr>
              <a:t>Existing Conditions - Bridge #12</a:t>
            </a:r>
          </a:p>
          <a:p>
            <a:pPr marL="461963" indent="0">
              <a:buNone/>
            </a:pPr>
            <a:endParaRPr lang="en-US" sz="500" dirty="0">
              <a:solidFill>
                <a:schemeClr val="tx1">
                  <a:lumMod val="65000"/>
                  <a:lumOff val="35000"/>
                </a:schemeClr>
              </a:solidFill>
              <a:latin typeface="Segoe UI Semibold" panose="020B0702040204020203" pitchFamily="34" charset="0"/>
            </a:endParaRPr>
          </a:p>
          <a:p>
            <a:r>
              <a:rPr lang="en-US" sz="2000" dirty="0"/>
              <a:t>Deck Rating 		6 (Satisfactory)</a:t>
            </a:r>
          </a:p>
          <a:p>
            <a:r>
              <a:rPr lang="en-US" sz="2000" dirty="0"/>
              <a:t>Superstructure Rating    	6 (Satisfactory)</a:t>
            </a:r>
          </a:p>
          <a:p>
            <a:r>
              <a:rPr lang="en-US" sz="2000" dirty="0"/>
              <a:t>Substructure Rating 	      	6 (Satisfactory)</a:t>
            </a:r>
          </a:p>
          <a:p>
            <a:r>
              <a:rPr lang="en-US" sz="2000" dirty="0"/>
              <a:t>24-month Inspection Frequency (from June 2023)</a:t>
            </a:r>
          </a:p>
        </p:txBody>
      </p:sp>
    </p:spTree>
    <p:extLst>
      <p:ext uri="{BB962C8B-B14F-4D97-AF65-F5344CB8AC3E}">
        <p14:creationId xmlns:p14="http://schemas.microsoft.com/office/powerpoint/2010/main" val="2665095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DB13F1-B9E9-AE71-8663-824C1E9DB6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379" y="1045219"/>
            <a:ext cx="3225915" cy="1236873"/>
          </a:xfrm>
        </p:spPr>
        <p:txBody>
          <a:bodyPr/>
          <a:lstStyle/>
          <a:p>
            <a:r>
              <a:rPr lang="en-US" sz="2400" dirty="0"/>
              <a:t>Spalling concrete in curbs and fascia</a:t>
            </a:r>
          </a:p>
          <a:p>
            <a:r>
              <a:rPr lang="en-US" sz="2400" dirty="0"/>
              <a:t>Exposed rebar</a:t>
            </a:r>
          </a:p>
        </p:txBody>
      </p:sp>
      <p:pic>
        <p:nvPicPr>
          <p:cNvPr id="8" name="Picture 7" descr="A road with a broken wall&#10;&#10;Description automatically generated with medium confidence">
            <a:extLst>
              <a:ext uri="{FF2B5EF4-FFF2-40B4-BE49-F238E27FC236}">
                <a16:creationId xmlns:a16="http://schemas.microsoft.com/office/drawing/2014/main" id="{6866F42C-48DB-179D-0502-F516CC7F948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1" t="1" r="7298" b="22359"/>
          <a:stretch/>
        </p:blipFill>
        <p:spPr>
          <a:xfrm>
            <a:off x="3605294" y="145915"/>
            <a:ext cx="5334425" cy="3953378"/>
          </a:xfrm>
          <a:prstGeom prst="rect">
            <a:avLst/>
          </a:prstGeom>
        </p:spPr>
      </p:pic>
      <p:pic>
        <p:nvPicPr>
          <p:cNvPr id="6" name="Picture Placeholder 5" descr="A close-up of a bridge&#10;&#10;Description automatically generated">
            <a:extLst>
              <a:ext uri="{FF2B5EF4-FFF2-40B4-BE49-F238E27FC236}">
                <a16:creationId xmlns:a16="http://schemas.microsoft.com/office/drawing/2014/main" id="{EFA292C4-AB51-D6FB-2592-20A24BDFBCC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4281" y="2932889"/>
            <a:ext cx="5038928" cy="3779196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7CD6717-AAD2-A223-A46E-2524EEA2555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125046" y="191389"/>
            <a:ext cx="3613608" cy="1143000"/>
          </a:xfrm>
        </p:spPr>
        <p:txBody>
          <a:bodyPr/>
          <a:lstStyle/>
          <a:p>
            <a:r>
              <a:rPr lang="en-US" dirty="0"/>
              <a:t>Deck - Concrete</a:t>
            </a:r>
          </a:p>
        </p:txBody>
      </p:sp>
      <p:pic>
        <p:nvPicPr>
          <p:cNvPr id="5" name="Picture 3" descr="vtrans-logo">
            <a:extLst>
              <a:ext uri="{FF2B5EF4-FFF2-40B4-BE49-F238E27FC236}">
                <a16:creationId xmlns:a16="http://schemas.microsoft.com/office/drawing/2014/main" id="{8CF506B7-616F-5C29-281A-60ED12367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0016" y="6307014"/>
            <a:ext cx="1816537" cy="432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4636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EDA885-C4D7-7FDD-798A-E641A3CB9E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6088" y="455246"/>
            <a:ext cx="8081604" cy="4571999"/>
          </a:xfrm>
        </p:spPr>
        <p:txBody>
          <a:bodyPr/>
          <a:lstStyle/>
          <a:p>
            <a:r>
              <a:rPr lang="en-US" sz="2000" dirty="0"/>
              <a:t>Need to be repaired as potholes have started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EE47EEC-DB51-26B6-FD5F-F6DC6E8450D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14235"/>
            <a:ext cx="7780712" cy="666245"/>
          </a:xfrm>
        </p:spPr>
        <p:txBody>
          <a:bodyPr/>
          <a:lstStyle/>
          <a:p>
            <a:r>
              <a:rPr lang="en-US" baseline="0" dirty="0"/>
              <a:t>Deck - Joints</a:t>
            </a:r>
            <a:endParaRPr lang="en-US" dirty="0"/>
          </a:p>
        </p:txBody>
      </p:sp>
      <p:pic>
        <p:nvPicPr>
          <p:cNvPr id="6" name="Picture Placeholder 5" descr="A road with a black line&#10;&#10;Description automatically generated">
            <a:extLst>
              <a:ext uri="{FF2B5EF4-FFF2-40B4-BE49-F238E27FC236}">
                <a16:creationId xmlns:a16="http://schemas.microsoft.com/office/drawing/2014/main" id="{6518106B-8E05-8113-129F-B2EA93D1D39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9610" y="1024210"/>
            <a:ext cx="7644780" cy="5733586"/>
          </a:xfrm>
        </p:spPr>
      </p:pic>
      <p:pic>
        <p:nvPicPr>
          <p:cNvPr id="5" name="Picture 3" descr="vtrans-logo">
            <a:extLst>
              <a:ext uri="{FF2B5EF4-FFF2-40B4-BE49-F238E27FC236}">
                <a16:creationId xmlns:a16="http://schemas.microsoft.com/office/drawing/2014/main" id="{8C1B27B3-259A-8F01-48A9-F2D4925638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0354" y="100204"/>
            <a:ext cx="1816537" cy="432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2066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PVERSION" val="5"/>
  <p:tag name="TPFULLVERSION" val="5.3.1.3337"/>
  <p:tag name="PPTVERSION" val="16"/>
  <p:tag name="TPOS" val="2"/>
</p:tagLst>
</file>

<file path=ppt/theme/theme1.xml><?xml version="1.0" encoding="utf-8"?>
<a:theme xmlns:a="http://schemas.openxmlformats.org/drawingml/2006/main" name="Title and conte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>
  <documentManagement>
    <_dlc_DocId xmlns="22ec0dd7-095b-41f2-b8b8-a624496b8c6b">E23TXWV46JPD-525374251-3825</_dlc_DocId>
    <_dlc_DocIdUrl xmlns="22ec0dd7-095b-41f2-b8b8-a624496b8c6b">
      <Url>https://outside.vermont.gov/agency/VTRANS/external/Projects/_layouts/15/DocIdRedir.aspx?ID=E23TXWV46JPD-525374251-3825</Url>
      <Description>E23TXWV46JPD-525374251-3825</Description>
    </_dlc_DocIdUrl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Link to a Document" ma:contentTypeID="0x01010A00F26E2C3EDB525A46AE2B0D587E72B36A" ma:contentTypeVersion="11" ma:contentTypeDescription="Create a link to a document in a different location." ma:contentTypeScope="" ma:versionID="8450a48c2acc8303fa8838b989dcf7a4">
  <xsd:schema xmlns:xsd="http://www.w3.org/2001/XMLSchema" xmlns:xs="http://www.w3.org/2001/XMLSchema" xmlns:p="http://schemas.microsoft.com/office/2006/metadata/properties" xmlns:ns2="2a208fe3-8287-4a8b-b629-d45392ca0f10" xmlns:ns3="22ec0dd7-095b-41f2-b8b8-a624496b8c6b" targetNamespace="http://schemas.microsoft.com/office/2006/metadata/properties" ma:root="true" ma:fieldsID="7d186c4c516abedccde54e2f9ee634bd" ns2:_="" ns3:_="">
    <xsd:import namespace="2a208fe3-8287-4a8b-b629-d45392ca0f10"/>
    <xsd:import namespace="22ec0dd7-095b-41f2-b8b8-a624496b8c6b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3:_dlc_DocId" minOccurs="0"/>
                <xsd:element ref="ns3:_dlc_DocIdUrl" minOccurs="0"/>
                <xsd:element ref="ns3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208fe3-8287-4a8b-b629-d45392ca0f10" elementFormDefault="qualified">
    <xsd:import namespace="http://schemas.microsoft.com/office/2006/documentManagement/types"/>
    <xsd:import namespace="http://schemas.microsoft.com/office/infopath/2007/PartnerControls"/>
    <xsd:element name="SharedWithUsers" ma:index="7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ec0dd7-095b-41f2-b8b8-a624496b8c6b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0297CE3C-6ABB-408B-A5C0-9D03928A4EA6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4C5096A3-1392-418D-8214-262550B6E74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CED7589-4E70-4034-9CF2-E2E665A0845E}"/>
</file>

<file path=customXml/itemProps4.xml><?xml version="1.0" encoding="utf-8"?>
<ds:datastoreItem xmlns:ds="http://schemas.openxmlformats.org/officeDocument/2006/customXml" ds:itemID="{6ADEFF5F-0708-4C68-BC27-C060DCB80CA2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23160</TotalTime>
  <Words>948</Words>
  <Application>Microsoft Office PowerPoint</Application>
  <PresentationFormat>On-screen Show (4:3)</PresentationFormat>
  <Paragraphs>224</Paragraphs>
  <Slides>33</Slides>
  <Notes>33</Notes>
  <HiddenSlides>0</HiddenSlides>
  <MMClips>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Arial</vt:lpstr>
      <vt:lpstr>Calibri</vt:lpstr>
      <vt:lpstr>Segoe UI</vt:lpstr>
      <vt:lpstr>Segoe UI Semibold</vt:lpstr>
      <vt:lpstr>Times New Roman</vt:lpstr>
      <vt:lpstr>Wingdings</vt:lpstr>
      <vt:lpstr>Title and content</vt:lpstr>
      <vt:lpstr> Reading ER P23-1(404) Selectboard Presentation VT 106 – Bridge #12 over North Branch Black River</vt:lpstr>
      <vt:lpstr>Introductions</vt:lpstr>
      <vt:lpstr>Agenda</vt:lpstr>
      <vt:lpstr>PowerPoint Presentation</vt:lpstr>
      <vt:lpstr>Project Overview</vt:lpstr>
      <vt:lpstr>PowerPoint Presentation</vt:lpstr>
      <vt:lpstr>PowerPoint Presentation</vt:lpstr>
      <vt:lpstr>Deck - Concrete</vt:lpstr>
      <vt:lpstr>Deck - Joints</vt:lpstr>
      <vt:lpstr>Superstructure – Steel Beams</vt:lpstr>
      <vt:lpstr>Substructure - Abutment</vt:lpstr>
      <vt:lpstr>Sediment and Slope: Steep &amp; Flatter Slopes</vt:lpstr>
      <vt:lpstr>Sediment and Bridges (Flat Slope)</vt:lpstr>
      <vt:lpstr>Sediment and Slope</vt:lpstr>
      <vt:lpstr>Hydraulic Model </vt:lpstr>
      <vt:lpstr>Existing Floodplain Extents</vt:lpstr>
      <vt:lpstr>Existing Deposition</vt:lpstr>
      <vt:lpstr>PowerPoint Presentation</vt:lpstr>
      <vt:lpstr>PowerPoint Presentation</vt:lpstr>
      <vt:lpstr>Design Criteria and Considerations</vt:lpstr>
      <vt:lpstr>PowerPoint Presentation</vt:lpstr>
      <vt:lpstr>Proposed Bridge Replacement – Bridge #12</vt:lpstr>
      <vt:lpstr>Recommended Design Alternative</vt:lpstr>
      <vt:lpstr>Proposed Typical Section</vt:lpstr>
      <vt:lpstr>Proposed Layout</vt:lpstr>
      <vt:lpstr>Proposed  Profile</vt:lpstr>
      <vt:lpstr>Maintenance of Traffic Options Considered</vt:lpstr>
      <vt:lpstr>PowerPoint Presentation</vt:lpstr>
      <vt:lpstr>PowerPoint Presentation</vt:lpstr>
      <vt:lpstr>PowerPoint Presentation</vt:lpstr>
      <vt:lpstr>Traffic Control – Offsite Detour</vt:lpstr>
      <vt:lpstr>Project Schedule</vt:lpstr>
      <vt:lpstr>PowerPoint Presentation</vt:lpstr>
    </vt:vector>
  </TitlesOfParts>
  <Company>Vanasse Hangen Brustlin, Inc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nbechard</dc:creator>
  <cp:lastModifiedBy>Burrall, Cory</cp:lastModifiedBy>
  <cp:revision>590</cp:revision>
  <cp:lastPrinted>2017-09-22T19:24:57Z</cp:lastPrinted>
  <dcterms:created xsi:type="dcterms:W3CDTF">2012-07-02T20:03:58Z</dcterms:created>
  <dcterms:modified xsi:type="dcterms:W3CDTF">2024-09-11T09:31:48Z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0x01010A00F26E2C3EDB525A46AE2B0D587E72B36A</vt:lpwstr>
  </property>
  <property fmtid="{D5CDD505-2E9C-101B-9397-08002B2CF9AE}" pid="3" name="_dlc_DocIdItemGuid">
    <vt:lpwstr>509874c8-4c31-4c1a-8adf-15cd12979f40</vt:lpwstr>
  </property>
</Properties>
</file>